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4" r:id="rId1"/>
  </p:sldMasterIdLst>
  <p:notesMasterIdLst>
    <p:notesMasterId r:id="rId27"/>
  </p:notesMasterIdLst>
  <p:handoutMasterIdLst>
    <p:handoutMasterId r:id="rId28"/>
  </p:handoutMasterIdLst>
  <p:sldIdLst>
    <p:sldId id="302" r:id="rId2"/>
    <p:sldId id="336" r:id="rId3"/>
    <p:sldId id="348" r:id="rId4"/>
    <p:sldId id="354" r:id="rId5"/>
    <p:sldId id="355" r:id="rId6"/>
    <p:sldId id="356" r:id="rId7"/>
    <p:sldId id="383" r:id="rId8"/>
    <p:sldId id="357" r:id="rId9"/>
    <p:sldId id="367" r:id="rId10"/>
    <p:sldId id="366" r:id="rId11"/>
    <p:sldId id="313" r:id="rId12"/>
    <p:sldId id="368" r:id="rId13"/>
    <p:sldId id="369" r:id="rId14"/>
    <p:sldId id="370" r:id="rId15"/>
    <p:sldId id="364" r:id="rId16"/>
    <p:sldId id="386" r:id="rId17"/>
    <p:sldId id="379" r:id="rId18"/>
    <p:sldId id="384" r:id="rId19"/>
    <p:sldId id="387" r:id="rId20"/>
    <p:sldId id="388" r:id="rId21"/>
    <p:sldId id="390" r:id="rId22"/>
    <p:sldId id="344" r:id="rId23"/>
    <p:sldId id="331" r:id="rId24"/>
    <p:sldId id="389" r:id="rId25"/>
    <p:sldId id="318" r:id="rId26"/>
  </p:sldIdLst>
  <p:sldSz cx="9144000" cy="6858000" type="screen4x3"/>
  <p:notesSz cx="6994525" cy="92789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2">
          <p15:clr>
            <a:srgbClr val="A4A3A4"/>
          </p15:clr>
        </p15:guide>
        <p15:guide id="2" pos="29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8"/>
    <p:restoredTop sz="87834"/>
  </p:normalViewPr>
  <p:slideViewPr>
    <p:cSldViewPr>
      <p:cViewPr varScale="1">
        <p:scale>
          <a:sx n="96" d="100"/>
          <a:sy n="96" d="100"/>
        </p:scale>
        <p:origin x="1680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536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</p:sldLst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1278"/>
    </p:cViewPr>
  </p:sorterViewPr>
  <p:notesViewPr>
    <p:cSldViewPr>
      <p:cViewPr varScale="1">
        <p:scale>
          <a:sx n="40" d="100"/>
          <a:sy n="40" d="100"/>
        </p:scale>
        <p:origin x="-1380" y="-90"/>
      </p:cViewPr>
      <p:guideLst>
        <p:guide orient="horz" pos="2202"/>
        <p:guide pos="29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3.xml"/><Relationship Id="rId3" Type="http://schemas.openxmlformats.org/officeDocument/2006/relationships/slide" Target="slides/slide13.xml"/><Relationship Id="rId7" Type="http://schemas.openxmlformats.org/officeDocument/2006/relationships/slide" Target="slides/slide22.xml"/><Relationship Id="rId2" Type="http://schemas.openxmlformats.org/officeDocument/2006/relationships/slide" Target="slides/slide12.xml"/><Relationship Id="rId1" Type="http://schemas.openxmlformats.org/officeDocument/2006/relationships/slide" Target="slides/slide11.xml"/><Relationship Id="rId6" Type="http://schemas.openxmlformats.org/officeDocument/2006/relationships/slide" Target="slides/slide21.xml"/><Relationship Id="rId5" Type="http://schemas.openxmlformats.org/officeDocument/2006/relationships/slide" Target="slides/slide15.xml"/><Relationship Id="rId10" Type="http://schemas.openxmlformats.org/officeDocument/2006/relationships/slide" Target="slides/slide25.xml"/><Relationship Id="rId4" Type="http://schemas.openxmlformats.org/officeDocument/2006/relationships/slide" Target="slides/slide14.xml"/><Relationship Id="rId9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F041DA9-CC5C-9D4E-9CB0-6A1854A802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Data Structures, Algorithms, &amp; Applications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EFE70AD-019F-7A46-9B2F-9D3AD35EB65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B3031815-AB3E-A248-93E2-F549764179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Sartaj Sahni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9B1A3E2-1263-374E-AD30-80D00EC98EE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anose="02020603050405020304" pitchFamily="18" charset="0"/>
              </a:defRPr>
            </a:lvl1pPr>
          </a:lstStyle>
          <a:p>
            <a:fld id="{A33B28A3-010E-924D-957F-0FCFF84E3C2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4762724-A96B-634C-9D8C-C33A7493C8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CDDC107E-AA5E-DD40-8F75-F608CB3D8E7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CF4CA9E2-8359-CB49-A9C6-AC9530C0FB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703263"/>
            <a:ext cx="4621213" cy="34655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94C89FB-859F-CF4E-9F64-90D6161E8D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06900"/>
            <a:ext cx="5127625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94" tIns="46798" rIns="93594" bIns="467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E545BCCF-4AE7-6D4E-B573-49A18D247EF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1AE5B57B-B017-D743-879D-1CE707BC0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/>
            </a:lvl1pPr>
          </a:lstStyle>
          <a:p>
            <a:fld id="{BB2F6880-9DFD-354D-8392-B2167B7FC475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4646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11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5415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12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76680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13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25277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14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86055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15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5474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55974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57288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93175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75000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20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65223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9582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21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66320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22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819598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23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14405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24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48480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25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557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4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09741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5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92447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26986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6588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40633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0089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10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5982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1B739-A59D-1B4E-9A4B-EA4DE7075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641BE0-FBBA-3949-A47D-D749EC592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CC997-7705-3B46-84F6-1FED1534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51A409-2A38-B945-A103-BA4E73E6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E94746-58D5-C04D-A4A7-C99A5AC8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6B6AC-0B9D-6C4C-B317-378EA7A8787A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402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B9CFB-B87E-4045-A90E-C72A0349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A13343-DBE2-CB46-B9D8-256AEF13A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304E3-9853-B241-AB05-D4BA4EB2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030D22-3BE6-C44B-8D0D-6699B5BB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698BC7-8018-DE4A-A43E-FBCD75D5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5E52-BBF5-DF49-B128-D5F9507F60F4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691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5A23176-3A80-6D48-97AF-5DAE4B1A5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488935-DC3C-1547-85DA-B5C0DBF03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42C7F8-B1BC-FB4F-B150-17F98D18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553001-7F3D-BC47-9DE6-5D3AD44F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A1FD6C-18B2-5A42-8CE4-DFD11DAD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240D-D534-6040-8690-B0F1115C79D8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181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A6F207-0E0D-6A40-9D0E-672DC234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673E0-89CB-AC44-BE16-4173C3F4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1DECA-D702-2B42-8F09-F0872187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296CA9-DD91-E548-B5B8-11D19BF9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89E279-8973-FF42-A473-22D46101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38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86A0F-E428-9D4E-ABFE-4968E172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882611-B1E3-7F46-AB80-0DF07DE7E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A7D973-18EA-C947-AF12-F648FCC7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8D515-3275-E94F-BD1F-59E77AA0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4A7CA9-2889-2046-B620-E7025992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98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1BF7D-AFD8-DF45-8337-08D0EDEE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CC98B5-DD6F-1D4D-B838-E508667A5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B7C38D-EDDC-1D48-BA67-C60EA974B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D3B798-D87C-2B41-A219-D66B8028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13197D-EE1B-5747-AF94-429092B0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0C328B-1573-CB4F-8431-D1E596F9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674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054F7-C420-4A4A-844F-E3DD8C7B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DECDFE-E13C-224C-A83E-F0D911CBA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619BF4-308D-0240-893C-AA60BD152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049376-79E5-1B4B-BC6A-9B0F811AE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2FCB30-F892-F747-BBD0-97EAF536F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60EDB7D-6316-1F4B-A98B-E8ECFB863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7B7F6B-2CD1-0E45-8717-9FAFA61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71049E1-8635-1B4F-AFA7-564993C2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963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5BC62-3AF7-4C48-9C85-5F871E03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9DD7C6-8D2A-C546-8931-73EABA55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E04F-8A62-E94B-9C27-6F4ED92B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49DD3F-5583-F244-89C8-A40FC790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156A1-69EF-4446-B4EC-8478690B8165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156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5EAD06-45D4-914A-BA75-FF451CB8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140EEE-5CE2-EA48-A67B-324A05CC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395D83-E2C9-D044-A01C-443EFA2BE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7A45-DF70-D646-9571-84627D499C5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055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71F0-8AA8-3A49-9A54-8330CF055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7ADE0A-E957-1F47-B2E8-FEE0BC2A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7AB13D-4D5E-7447-A787-3F6F7FFF7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391DD4-01F0-6444-B900-940D1E16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6FB5D4-450A-F04E-9A37-7E06FBED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518F84-D266-ED4F-B228-A799F112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CDCB-7055-4E40-9BCE-932DE6F42FD1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348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8099D-0F64-2443-B0AA-6E4B3B06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8FA42E-086C-B447-926B-FDB6B4E28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70DE35-B318-134A-9FD9-2890FA19B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B0A2F7-218D-B64E-9A36-2B2AA7DD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63AF250-152B-EE4E-A434-13FFE968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FFAD4E-38E2-2A48-9100-42FC2BE8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AB8E-DDD2-FE4A-AA7E-87609D7D890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036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A1F55AA-125B-BC4F-BE60-6FE2B245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B321E6-498C-2341-9705-7797C0D09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E6571-BC2B-D249-8F2B-255C84690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BE568D-66A6-4B4E-A1A5-7AF710466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C5A3AD-C4E8-8745-B53F-0E3EFAE9F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73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029">
            <a:extLst>
              <a:ext uri="{FF2B5EF4-FFF2-40B4-BE49-F238E27FC236}">
                <a16:creationId xmlns:a16="http://schemas.microsoft.com/office/drawing/2014/main" id="{A53BF956-57D3-8742-B692-082A79BBD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872" y="2769096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Data Structures</a:t>
            </a:r>
          </a:p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Programming Project #2</a:t>
            </a:r>
          </a:p>
        </p:txBody>
      </p:sp>
      <p:sp>
        <p:nvSpPr>
          <p:cNvPr id="3077" name="Rectangle 1030">
            <a:extLst>
              <a:ext uri="{FF2B5EF4-FFF2-40B4-BE49-F238E27FC236}">
                <a16:creationId xmlns:a16="http://schemas.microsoft.com/office/drawing/2014/main" id="{368BA454-48C4-0D49-AB4B-5F973E32E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4293096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endParaRPr lang="en-US" altLang="zh-TW" sz="4000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Round-based update (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單純概念介紹</a:t>
            </a:r>
            <a:r>
              <a:rPr lang="en-US" altLang="zh-CN" dirty="0">
                <a:ea typeface="新細明體" panose="02020500000000000000" pitchFamily="18" charset="-120"/>
                <a:sym typeface="Wingdings" pitchFamily="2" charset="2"/>
              </a:rPr>
              <a:t>)</a:t>
            </a:r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Difficulty of Network Update in SDN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D815B5D-D12A-6E47-B260-F28B5620C6D3}"/>
              </a:ext>
            </a:extLst>
          </p:cNvPr>
          <p:cNvSpPr txBox="1"/>
          <p:nvPr/>
        </p:nvSpPr>
        <p:spPr>
          <a:xfrm>
            <a:off x="4932040" y="2241431"/>
            <a:ext cx="3127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Step 2: Update 0 and 2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62C46431-0ED7-A441-A4D7-F44428305DB7}"/>
              </a:ext>
            </a:extLst>
          </p:cNvPr>
          <p:cNvSpPr txBox="1"/>
          <p:nvPr/>
        </p:nvSpPr>
        <p:spPr>
          <a:xfrm>
            <a:off x="5177788" y="4509120"/>
            <a:ext cx="2328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Step 3: Update 3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C93CFD-26C7-644E-82C5-C8EC70A34FE0}"/>
              </a:ext>
            </a:extLst>
          </p:cNvPr>
          <p:cNvSpPr txBox="1"/>
          <p:nvPr/>
        </p:nvSpPr>
        <p:spPr>
          <a:xfrm>
            <a:off x="971600" y="4530595"/>
            <a:ext cx="2740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Step 1: No update 1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A8F6E09C-E98C-4CC4-9FB4-85A1ABFFFC7E}"/>
              </a:ext>
            </a:extLst>
          </p:cNvPr>
          <p:cNvGrpSpPr/>
          <p:nvPr/>
        </p:nvGrpSpPr>
        <p:grpSpPr>
          <a:xfrm>
            <a:off x="1081011" y="2750078"/>
            <a:ext cx="2634045" cy="1548138"/>
            <a:chOff x="-3326468" y="3544737"/>
            <a:chExt cx="2634045" cy="1548138"/>
          </a:xfrm>
        </p:grpSpPr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50F28EDA-6669-4E49-A246-F9AECAD04E29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A9C7CD3B-9BE0-472C-BEF8-823018D40C14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81" name="橢圓 80">
                <a:extLst>
                  <a:ext uri="{FF2B5EF4-FFF2-40B4-BE49-F238E27FC236}">
                    <a16:creationId xmlns:a16="http://schemas.microsoft.com/office/drawing/2014/main" id="{6A5A0960-7942-4529-8716-088AF0FC5F5D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82" name="橢圓 81">
                <a:extLst>
                  <a:ext uri="{FF2B5EF4-FFF2-40B4-BE49-F238E27FC236}">
                    <a16:creationId xmlns:a16="http://schemas.microsoft.com/office/drawing/2014/main" id="{7D7C8749-C121-4076-AB14-61FAFC3C553E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51CF37C2-CB06-4D07-AC30-500F90E17393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84" name="直線單箭頭接點 43">
                <a:extLst>
                  <a:ext uri="{FF2B5EF4-FFF2-40B4-BE49-F238E27FC236}">
                    <a16:creationId xmlns:a16="http://schemas.microsoft.com/office/drawing/2014/main" id="{BFFDE95E-934C-4ABC-9A1E-470D731705D4}"/>
                  </a:ext>
                </a:extLst>
              </p:cNvPr>
              <p:cNvCxnSpPr>
                <a:cxnSpLocks/>
                <a:stCxn id="80" idx="0"/>
                <a:endCxn id="81" idx="4"/>
              </p:cNvCxnSpPr>
              <p:nvPr/>
            </p:nvCxnSpPr>
            <p:spPr>
              <a:xfrm flipH="1" flipV="1">
                <a:off x="2444454" y="3126275"/>
                <a:ext cx="3546" cy="8337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7DF7F89D-5110-44AB-958D-08941B31D198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77" name="直線單箭頭接點 43">
              <a:extLst>
                <a:ext uri="{FF2B5EF4-FFF2-40B4-BE49-F238E27FC236}">
                  <a16:creationId xmlns:a16="http://schemas.microsoft.com/office/drawing/2014/main" id="{E2DF7316-8B16-4741-B035-2FCAE761D77B}"/>
                </a:ext>
              </a:extLst>
            </p:cNvPr>
            <p:cNvCxnSpPr>
              <a:cxnSpLocks/>
              <a:stCxn id="81" idx="6"/>
              <a:endCxn id="83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62D89DA7-FAE3-428A-BC0F-B3365801E8FD}"/>
                </a:ext>
              </a:extLst>
            </p:cNvPr>
            <p:cNvCxnSpPr>
              <a:cxnSpLocks/>
              <a:stCxn id="83" idx="5"/>
              <a:endCxn id="82" idx="1"/>
            </p:cNvCxnSpPr>
            <p:nvPr/>
          </p:nvCxnSpPr>
          <p:spPr>
            <a:xfrm>
              <a:off x="-1853041" y="3928041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44">
              <a:extLst>
                <a:ext uri="{FF2B5EF4-FFF2-40B4-BE49-F238E27FC236}">
                  <a16:creationId xmlns:a16="http://schemas.microsoft.com/office/drawing/2014/main" id="{5D6F02BF-EA27-4259-BDEB-6C3B3164C59D}"/>
                </a:ext>
              </a:extLst>
            </p:cNvPr>
            <p:cNvCxnSpPr>
              <a:cxnSpLocks/>
              <a:stCxn id="85" idx="0"/>
              <a:endCxn id="83" idx="4"/>
            </p:cNvCxnSpPr>
            <p:nvPr/>
          </p:nvCxnSpPr>
          <p:spPr>
            <a:xfrm flipV="1"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7D6D80A2-C4EA-4BE1-917A-B4FDE8A57179}"/>
              </a:ext>
            </a:extLst>
          </p:cNvPr>
          <p:cNvGrpSpPr/>
          <p:nvPr/>
        </p:nvGrpSpPr>
        <p:grpSpPr>
          <a:xfrm>
            <a:off x="4992824" y="5087816"/>
            <a:ext cx="2634045" cy="1548138"/>
            <a:chOff x="-3326468" y="3544737"/>
            <a:chExt cx="2634045" cy="1548138"/>
          </a:xfrm>
        </p:grpSpPr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12EFB786-796B-4257-BE3F-CFA8A807A5F7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68DE62EA-05EF-4974-8953-C0559D2431C7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2A53374D-B79E-4CF2-B2FD-170EB9EAE29D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14FAEF04-2D39-4BEF-AD78-C3E9EC2CFCDE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AC29822B-90F4-4B3A-9587-F98390318406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95" name="直線單箭頭接點 43">
                <a:extLst>
                  <a:ext uri="{FF2B5EF4-FFF2-40B4-BE49-F238E27FC236}">
                    <a16:creationId xmlns:a16="http://schemas.microsoft.com/office/drawing/2014/main" id="{700E72B8-8B33-4F00-8175-4BB587CDA34B}"/>
                  </a:ext>
                </a:extLst>
              </p:cNvPr>
              <p:cNvCxnSpPr>
                <a:cxnSpLocks/>
                <a:stCxn id="91" idx="7"/>
                <a:endCxn id="94" idx="3"/>
              </p:cNvCxnSpPr>
              <p:nvPr/>
            </p:nvCxnSpPr>
            <p:spPr>
              <a:xfrm flipV="1">
                <a:off x="2651648" y="3041920"/>
                <a:ext cx="1032705" cy="100243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5132319B-3621-4AA1-ADA1-1FD272A3467B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88" name="直線單箭頭接點 43">
              <a:extLst>
                <a:ext uri="{FF2B5EF4-FFF2-40B4-BE49-F238E27FC236}">
                  <a16:creationId xmlns:a16="http://schemas.microsoft.com/office/drawing/2014/main" id="{D71E66BF-7A3C-4015-A07C-6127FB6DBFA4}"/>
                </a:ext>
              </a:extLst>
            </p:cNvPr>
            <p:cNvCxnSpPr>
              <a:cxnSpLocks/>
              <a:stCxn id="92" idx="6"/>
              <a:endCxn id="94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74FCAB57-931E-446B-99DE-E7F0EE488F05}"/>
                </a:ext>
              </a:extLst>
            </p:cNvPr>
            <p:cNvCxnSpPr>
              <a:cxnSpLocks/>
              <a:stCxn id="94" idx="4"/>
              <a:endCxn id="96" idx="0"/>
            </p:cNvCxnSpPr>
            <p:nvPr/>
          </p:nvCxnSpPr>
          <p:spPr>
            <a:xfrm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44">
              <a:extLst>
                <a:ext uri="{FF2B5EF4-FFF2-40B4-BE49-F238E27FC236}">
                  <a16:creationId xmlns:a16="http://schemas.microsoft.com/office/drawing/2014/main" id="{CF563BEA-BD4E-48F2-8CEC-C6EE2EA543E7}"/>
                </a:ext>
              </a:extLst>
            </p:cNvPr>
            <p:cNvCxnSpPr>
              <a:cxnSpLocks/>
              <a:stCxn id="96" idx="6"/>
              <a:endCxn id="93" idx="2"/>
            </p:cNvCxnSpPr>
            <p:nvPr/>
          </p:nvCxnSpPr>
          <p:spPr>
            <a:xfrm>
              <a:off x="-1788816" y="4859512"/>
              <a:ext cx="657835" cy="882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16BC901-E090-46DD-8E4F-E9D895196EF1}"/>
              </a:ext>
            </a:extLst>
          </p:cNvPr>
          <p:cNvGrpSpPr/>
          <p:nvPr/>
        </p:nvGrpSpPr>
        <p:grpSpPr>
          <a:xfrm>
            <a:off x="4985313" y="2765063"/>
            <a:ext cx="2634045" cy="1548138"/>
            <a:chOff x="1040253" y="5156011"/>
            <a:chExt cx="2634045" cy="1548138"/>
          </a:xfrm>
        </p:grpSpPr>
        <p:grpSp>
          <p:nvGrpSpPr>
            <p:cNvPr id="98" name="群組 97">
              <a:extLst>
                <a:ext uri="{FF2B5EF4-FFF2-40B4-BE49-F238E27FC236}">
                  <a16:creationId xmlns:a16="http://schemas.microsoft.com/office/drawing/2014/main" id="{44CE9CA2-07AA-4C59-92D6-8E9CF20752C0}"/>
                </a:ext>
              </a:extLst>
            </p:cNvPr>
            <p:cNvGrpSpPr/>
            <p:nvPr/>
          </p:nvGrpSpPr>
          <p:grpSpPr>
            <a:xfrm>
              <a:off x="1040253" y="5156011"/>
              <a:ext cx="2634045" cy="1548138"/>
              <a:chOff x="-3326468" y="3544737"/>
              <a:chExt cx="2634045" cy="1548138"/>
            </a:xfrm>
          </p:grpSpPr>
          <p:grpSp>
            <p:nvGrpSpPr>
              <p:cNvPr id="99" name="群組 98">
                <a:extLst>
                  <a:ext uri="{FF2B5EF4-FFF2-40B4-BE49-F238E27FC236}">
                    <a16:creationId xmlns:a16="http://schemas.microsoft.com/office/drawing/2014/main" id="{5ECA71EB-BC51-4B73-BB6E-502DF22AF320}"/>
                  </a:ext>
                </a:extLst>
              </p:cNvPr>
              <p:cNvGrpSpPr/>
              <p:nvPr/>
            </p:nvGrpSpPr>
            <p:grpSpPr>
              <a:xfrm>
                <a:off x="-3326468" y="3544737"/>
                <a:ext cx="2634045" cy="1548138"/>
                <a:chOff x="2156454" y="2550273"/>
                <a:chExt cx="3459545" cy="1985727"/>
              </a:xfrm>
            </p:grpSpPr>
            <p:sp>
              <p:nvSpPr>
                <p:cNvPr id="103" name="橢圓 102">
                  <a:extLst>
                    <a:ext uri="{FF2B5EF4-FFF2-40B4-BE49-F238E27FC236}">
                      <a16:creationId xmlns:a16="http://schemas.microsoft.com/office/drawing/2014/main" id="{8A0AC041-933E-4935-806F-963CE456AB7F}"/>
                    </a:ext>
                  </a:extLst>
                </p:cNvPr>
                <p:cNvSpPr/>
                <p:nvPr/>
              </p:nvSpPr>
              <p:spPr>
                <a:xfrm>
                  <a:off x="2160000" y="3960000"/>
                  <a:ext cx="576000" cy="576000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104" name="橢圓 103">
                  <a:extLst>
                    <a:ext uri="{FF2B5EF4-FFF2-40B4-BE49-F238E27FC236}">
                      <a16:creationId xmlns:a16="http://schemas.microsoft.com/office/drawing/2014/main" id="{CEC87B4B-5B4B-461B-909E-C52FBF0F92CD}"/>
                    </a:ext>
                  </a:extLst>
                </p:cNvPr>
                <p:cNvSpPr/>
                <p:nvPr/>
              </p:nvSpPr>
              <p:spPr>
                <a:xfrm>
                  <a:off x="2156454" y="2550275"/>
                  <a:ext cx="576000" cy="57600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1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105" name="橢圓 104">
                  <a:extLst>
                    <a:ext uri="{FF2B5EF4-FFF2-40B4-BE49-F238E27FC236}">
                      <a16:creationId xmlns:a16="http://schemas.microsoft.com/office/drawing/2014/main" id="{C94A40BF-84B1-4C30-A323-8A5E6D8D84E3}"/>
                    </a:ext>
                  </a:extLst>
                </p:cNvPr>
                <p:cNvSpPr/>
                <p:nvPr/>
              </p:nvSpPr>
              <p:spPr>
                <a:xfrm>
                  <a:off x="5039999" y="3959999"/>
                  <a:ext cx="576000" cy="57600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4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106" name="橢圓 105">
                  <a:extLst>
                    <a:ext uri="{FF2B5EF4-FFF2-40B4-BE49-F238E27FC236}">
                      <a16:creationId xmlns:a16="http://schemas.microsoft.com/office/drawing/2014/main" id="{862B3135-6A6F-412C-B816-7B1F5D5FD564}"/>
                    </a:ext>
                  </a:extLst>
                </p:cNvPr>
                <p:cNvSpPr/>
                <p:nvPr/>
              </p:nvSpPr>
              <p:spPr>
                <a:xfrm>
                  <a:off x="3600000" y="2550273"/>
                  <a:ext cx="576000" cy="57600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3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108" name="橢圓 107">
                  <a:extLst>
                    <a:ext uri="{FF2B5EF4-FFF2-40B4-BE49-F238E27FC236}">
                      <a16:creationId xmlns:a16="http://schemas.microsoft.com/office/drawing/2014/main" id="{F7C0CB28-6FAF-4EFE-B714-44A7BB386919}"/>
                    </a:ext>
                  </a:extLst>
                </p:cNvPr>
                <p:cNvSpPr/>
                <p:nvPr/>
              </p:nvSpPr>
              <p:spPr>
                <a:xfrm>
                  <a:off x="3600000" y="3948675"/>
                  <a:ext cx="576000" cy="57600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2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</p:grpSp>
          <p:cxnSp>
            <p:nvCxnSpPr>
              <p:cNvPr id="100" name="直線單箭頭接點 43">
                <a:extLst>
                  <a:ext uri="{FF2B5EF4-FFF2-40B4-BE49-F238E27FC236}">
                    <a16:creationId xmlns:a16="http://schemas.microsoft.com/office/drawing/2014/main" id="{F8E22FC8-549E-444D-8103-E1C693AF3FE4}"/>
                  </a:ext>
                </a:extLst>
              </p:cNvPr>
              <p:cNvCxnSpPr>
                <a:cxnSpLocks/>
                <a:stCxn id="104" idx="6"/>
                <a:endCxn id="106" idx="2"/>
              </p:cNvCxnSpPr>
              <p:nvPr/>
            </p:nvCxnSpPr>
            <p:spPr>
              <a:xfrm flipV="1">
                <a:off x="-2887910" y="3769272"/>
                <a:ext cx="660536" cy="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單箭頭接點 100">
                <a:extLst>
                  <a:ext uri="{FF2B5EF4-FFF2-40B4-BE49-F238E27FC236}">
                    <a16:creationId xmlns:a16="http://schemas.microsoft.com/office/drawing/2014/main" id="{D2C7ECCB-8D42-423F-91D4-3DD026B7E118}"/>
                  </a:ext>
                </a:extLst>
              </p:cNvPr>
              <p:cNvCxnSpPr>
                <a:cxnSpLocks/>
                <a:stCxn id="106" idx="5"/>
                <a:endCxn id="105" idx="1"/>
              </p:cNvCxnSpPr>
              <p:nvPr/>
            </p:nvCxnSpPr>
            <p:spPr>
              <a:xfrm>
                <a:off x="-1853041" y="3928041"/>
                <a:ext cx="786286" cy="78153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直線單箭頭接點 118">
              <a:extLst>
                <a:ext uri="{FF2B5EF4-FFF2-40B4-BE49-F238E27FC236}">
                  <a16:creationId xmlns:a16="http://schemas.microsoft.com/office/drawing/2014/main" id="{A770EF54-2F35-4382-96A4-070892DA4F8D}"/>
                </a:ext>
              </a:extLst>
            </p:cNvPr>
            <p:cNvCxnSpPr>
              <a:cxnSpLocks/>
              <a:stCxn id="103" idx="7"/>
              <a:endCxn id="106" idx="3"/>
            </p:cNvCxnSpPr>
            <p:nvPr/>
          </p:nvCxnSpPr>
          <p:spPr>
            <a:xfrm flipV="1">
              <a:off x="1417286" y="5539315"/>
              <a:ext cx="786286" cy="7815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118">
              <a:extLst>
                <a:ext uri="{FF2B5EF4-FFF2-40B4-BE49-F238E27FC236}">
                  <a16:creationId xmlns:a16="http://schemas.microsoft.com/office/drawing/2014/main" id="{59D18A4D-82F5-40EC-B64B-BCDE6828B55C}"/>
                </a:ext>
              </a:extLst>
            </p:cNvPr>
            <p:cNvCxnSpPr>
              <a:cxnSpLocks/>
              <a:stCxn id="108" idx="6"/>
              <a:endCxn id="105" idx="2"/>
            </p:cNvCxnSpPr>
            <p:nvPr/>
          </p:nvCxnSpPr>
          <p:spPr>
            <a:xfrm>
              <a:off x="2577905" y="6470786"/>
              <a:ext cx="657835" cy="882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AE81CCF1-FAD7-4E13-88B9-28CA94F8E83B}"/>
              </a:ext>
            </a:extLst>
          </p:cNvPr>
          <p:cNvGrpSpPr/>
          <p:nvPr/>
        </p:nvGrpSpPr>
        <p:grpSpPr>
          <a:xfrm>
            <a:off x="1088116" y="5108183"/>
            <a:ext cx="2634045" cy="1548138"/>
            <a:chOff x="-3326468" y="3544737"/>
            <a:chExt cx="2634045" cy="1548138"/>
          </a:xfrm>
        </p:grpSpPr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63AA0557-D10A-4723-AD8E-A7B7C624A630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130" name="橢圓 129">
                <a:extLst>
                  <a:ext uri="{FF2B5EF4-FFF2-40B4-BE49-F238E27FC236}">
                    <a16:creationId xmlns:a16="http://schemas.microsoft.com/office/drawing/2014/main" id="{7DA8E5CD-FE7C-4074-AB80-D3083EE974AB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31" name="橢圓 130">
                <a:extLst>
                  <a:ext uri="{FF2B5EF4-FFF2-40B4-BE49-F238E27FC236}">
                    <a16:creationId xmlns:a16="http://schemas.microsoft.com/office/drawing/2014/main" id="{7761A9E3-7133-4ED5-91F1-841C468EE0AB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32" name="橢圓 131">
                <a:extLst>
                  <a:ext uri="{FF2B5EF4-FFF2-40B4-BE49-F238E27FC236}">
                    <a16:creationId xmlns:a16="http://schemas.microsoft.com/office/drawing/2014/main" id="{21E7A79A-B249-4475-9EE8-B94EC701CF35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33" name="橢圓 132">
                <a:extLst>
                  <a:ext uri="{FF2B5EF4-FFF2-40B4-BE49-F238E27FC236}">
                    <a16:creationId xmlns:a16="http://schemas.microsoft.com/office/drawing/2014/main" id="{A88B25D5-40A0-48D4-A979-3B4E77281CEE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134" name="直線單箭頭接點 43">
                <a:extLst>
                  <a:ext uri="{FF2B5EF4-FFF2-40B4-BE49-F238E27FC236}">
                    <a16:creationId xmlns:a16="http://schemas.microsoft.com/office/drawing/2014/main" id="{3F61C1FB-1D78-40F1-97BA-4511FE06182F}"/>
                  </a:ext>
                </a:extLst>
              </p:cNvPr>
              <p:cNvCxnSpPr>
                <a:cxnSpLocks/>
                <a:stCxn id="130" idx="0"/>
                <a:endCxn id="131" idx="4"/>
              </p:cNvCxnSpPr>
              <p:nvPr/>
            </p:nvCxnSpPr>
            <p:spPr>
              <a:xfrm flipH="1" flipV="1">
                <a:off x="2444454" y="3126275"/>
                <a:ext cx="3546" cy="8337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橢圓 134">
                <a:extLst>
                  <a:ext uri="{FF2B5EF4-FFF2-40B4-BE49-F238E27FC236}">
                    <a16:creationId xmlns:a16="http://schemas.microsoft.com/office/drawing/2014/main" id="{6F93DAC7-18F9-4234-8E1A-616C38BA0654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127" name="直線單箭頭接點 43">
              <a:extLst>
                <a:ext uri="{FF2B5EF4-FFF2-40B4-BE49-F238E27FC236}">
                  <a16:creationId xmlns:a16="http://schemas.microsoft.com/office/drawing/2014/main" id="{EB1B7597-3172-40F7-8446-A3DEB1AAE266}"/>
                </a:ext>
              </a:extLst>
            </p:cNvPr>
            <p:cNvCxnSpPr>
              <a:cxnSpLocks/>
              <a:stCxn id="131" idx="6"/>
              <a:endCxn id="133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單箭頭接點 127">
              <a:extLst>
                <a:ext uri="{FF2B5EF4-FFF2-40B4-BE49-F238E27FC236}">
                  <a16:creationId xmlns:a16="http://schemas.microsoft.com/office/drawing/2014/main" id="{6B23C438-0495-4C0D-9E7D-A4FD1D5FA9D3}"/>
                </a:ext>
              </a:extLst>
            </p:cNvPr>
            <p:cNvCxnSpPr>
              <a:cxnSpLocks/>
              <a:stCxn id="133" idx="5"/>
              <a:endCxn id="132" idx="1"/>
            </p:cNvCxnSpPr>
            <p:nvPr/>
          </p:nvCxnSpPr>
          <p:spPr>
            <a:xfrm>
              <a:off x="-1853041" y="3928041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單箭頭接點 44">
              <a:extLst>
                <a:ext uri="{FF2B5EF4-FFF2-40B4-BE49-F238E27FC236}">
                  <a16:creationId xmlns:a16="http://schemas.microsoft.com/office/drawing/2014/main" id="{0C42439E-7FC4-477C-ACE8-C97E11012313}"/>
                </a:ext>
              </a:extLst>
            </p:cNvPr>
            <p:cNvCxnSpPr>
              <a:cxnSpLocks/>
              <a:stCxn id="135" idx="0"/>
              <a:endCxn id="133" idx="4"/>
            </p:cNvCxnSpPr>
            <p:nvPr/>
          </p:nvCxnSpPr>
          <p:spPr>
            <a:xfrm flipV="1"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661191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3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#2: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Minimize the number of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update rounds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239494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Nodes in old and new routing trees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Minimize the rounds of update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 of each switch in each round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grade is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inversely proportional to </a:t>
            </a:r>
            <a:r>
              <a:rPr lang="en-US" altLang="zh-TW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number of rounds</a:t>
            </a:r>
            <a:endParaRPr lang="en-US" altLang="zh-TW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07BF7D-273A-4ADC-9D09-C5688316F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690508"/>
            <a:ext cx="3510772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93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#2: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Minimize the number of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update rounds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239494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Nodes in old and new routing trees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Minimize the rounds of update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 of each switch in each round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The grade is</a:t>
            </a:r>
            <a:r>
              <a:rPr lang="zh-TW" altLang="en-US" dirty="0">
                <a:ea typeface="Cambria Math" panose="02040503050406030204" pitchFamily="18" charset="0"/>
              </a:rPr>
              <a:t> </a:t>
            </a:r>
            <a:r>
              <a:rPr lang="en-US" altLang="zh-TW" dirty="0">
                <a:ea typeface="Cambria Math" panose="02040503050406030204" pitchFamily="18" charset="0"/>
              </a:rPr>
              <a:t>inversely proportional to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the number of rounds</a:t>
            </a:r>
          </a:p>
        </p:txBody>
      </p:sp>
      <p:sp>
        <p:nvSpPr>
          <p:cNvPr id="5" name="橢圓圖說文字 4">
            <a:extLst>
              <a:ext uri="{FF2B5EF4-FFF2-40B4-BE49-F238E27FC236}">
                <a16:creationId xmlns:a16="http://schemas.microsoft.com/office/drawing/2014/main" id="{D751FA39-FEF0-A044-860E-B69403E367D2}"/>
              </a:ext>
            </a:extLst>
          </p:cNvPr>
          <p:cNvSpPr/>
          <p:nvPr/>
        </p:nvSpPr>
        <p:spPr>
          <a:xfrm>
            <a:off x="7020272" y="5013176"/>
            <a:ext cx="2016224" cy="1296144"/>
          </a:xfrm>
          <a:prstGeom prst="wedgeEllipseCallout">
            <a:avLst>
              <a:gd name="adj1" fmla="val -126248"/>
              <a:gd name="adj2" fmla="val 35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55864F-7699-4344-AC6F-AC67B051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690508"/>
            <a:ext cx="3510772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44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#2: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Minimize the number of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update rounds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239494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Nodes in old and new routing trees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Minimize the rounds of update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 of each switch in each round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The grade is</a:t>
            </a:r>
            <a:r>
              <a:rPr lang="zh-TW" altLang="en-US" dirty="0">
                <a:ea typeface="Cambria Math" panose="02040503050406030204" pitchFamily="18" charset="0"/>
              </a:rPr>
              <a:t> </a:t>
            </a:r>
            <a:r>
              <a:rPr lang="en-US" altLang="zh-TW" dirty="0">
                <a:ea typeface="Cambria Math" panose="02040503050406030204" pitchFamily="18" charset="0"/>
              </a:rPr>
              <a:t>inversely proportional to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the number of rounds</a:t>
            </a:r>
          </a:p>
        </p:txBody>
      </p:sp>
      <p:sp>
        <p:nvSpPr>
          <p:cNvPr id="6" name="橢圓圖說文字 5">
            <a:extLst>
              <a:ext uri="{FF2B5EF4-FFF2-40B4-BE49-F238E27FC236}">
                <a16:creationId xmlns:a16="http://schemas.microsoft.com/office/drawing/2014/main" id="{F8187F73-D33C-D549-868C-DEACAA7C354B}"/>
              </a:ext>
            </a:extLst>
          </p:cNvPr>
          <p:cNvSpPr/>
          <p:nvPr/>
        </p:nvSpPr>
        <p:spPr>
          <a:xfrm>
            <a:off x="7020272" y="5013176"/>
            <a:ext cx="2016224" cy="1296144"/>
          </a:xfrm>
          <a:prstGeom prst="wedgeEllipseCallout">
            <a:avLst>
              <a:gd name="adj1" fmla="val -126248"/>
              <a:gd name="adj2" fmla="val 35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怎麼辦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D4C103-246F-4102-934A-78C620526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690508"/>
            <a:ext cx="3510772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51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#2: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Minimize the number of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update rounds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239494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Nodes in old and new routing trees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Minimize the rounds of update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 of each switch in each round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The grade is</a:t>
            </a:r>
            <a:r>
              <a:rPr lang="zh-TW" altLang="en-US" dirty="0">
                <a:ea typeface="Cambria Math" panose="02040503050406030204" pitchFamily="18" charset="0"/>
              </a:rPr>
              <a:t> </a:t>
            </a:r>
            <a:r>
              <a:rPr lang="en-US" altLang="zh-TW" dirty="0">
                <a:ea typeface="Cambria Math" panose="02040503050406030204" pitchFamily="18" charset="0"/>
              </a:rPr>
              <a:t>inversely proportional to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the number of rounds</a:t>
            </a:r>
          </a:p>
        </p:txBody>
      </p:sp>
      <p:sp>
        <p:nvSpPr>
          <p:cNvPr id="8" name="橢圓圖說文字 7">
            <a:extLst>
              <a:ext uri="{FF2B5EF4-FFF2-40B4-BE49-F238E27FC236}">
                <a16:creationId xmlns:a16="http://schemas.microsoft.com/office/drawing/2014/main" id="{E4D9FE0C-1852-9845-BD09-A0450EF0B477}"/>
              </a:ext>
            </a:extLst>
          </p:cNvPr>
          <p:cNvSpPr/>
          <p:nvPr/>
        </p:nvSpPr>
        <p:spPr>
          <a:xfrm>
            <a:off x="7020272" y="5013176"/>
            <a:ext cx="2016224" cy="1296144"/>
          </a:xfrm>
          <a:prstGeom prst="wedgeEllipseCallout">
            <a:avLst>
              <a:gd name="adj1" fmla="val -126248"/>
              <a:gd name="adj2" fmla="val 35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早知道不加簽了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DE505AF-CEE3-4F05-BC5C-53E377106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690508"/>
            <a:ext cx="3510772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8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  <a:t>Programming Project #</a:t>
            </a:r>
            <a:r>
              <a:rPr lang="en-US" altLang="zh-CN" dirty="0">
                <a:solidFill>
                  <a:srgbClr val="4E8F00"/>
                </a:solidFill>
                <a:ea typeface="新細明體" panose="02020500000000000000" pitchFamily="18" charset="-120"/>
              </a:rPr>
              <a:t>2</a:t>
            </a:r>
            <a: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  <a:t>:</a:t>
            </a:r>
            <a:b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  <a:t>Round-based network update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239494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Nodes in old and new routing trees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Minimize the rounds of update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 of each switch in each round</a:t>
            </a:r>
          </a:p>
          <a:p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Implement a given algorithm.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268DD3-C5E2-4012-B93C-ACB493CF1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690508"/>
            <a:ext cx="3510772" cy="2232248"/>
          </a:xfrm>
          <a:prstGeom prst="rect">
            <a:avLst/>
          </a:prstGeom>
        </p:spPr>
      </p:pic>
      <p:sp>
        <p:nvSpPr>
          <p:cNvPr id="9" name="橢圓圖說文字 7">
            <a:extLst>
              <a:ext uri="{FF2B5EF4-FFF2-40B4-BE49-F238E27FC236}">
                <a16:creationId xmlns:a16="http://schemas.microsoft.com/office/drawing/2014/main" id="{BB2B46A5-2BF8-4244-9182-CC7FF8BFD435}"/>
              </a:ext>
            </a:extLst>
          </p:cNvPr>
          <p:cNvSpPr/>
          <p:nvPr/>
        </p:nvSpPr>
        <p:spPr>
          <a:xfrm>
            <a:off x="7020272" y="5013176"/>
            <a:ext cx="2016224" cy="1296144"/>
          </a:xfrm>
          <a:prstGeom prst="wedgeEllipseCallout">
            <a:avLst>
              <a:gd name="adj1" fmla="val -121209"/>
              <a:gd name="adj2" fmla="val -197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好啦</a:t>
            </a:r>
            <a:r>
              <a:rPr kumimoji="1" lang="en-US" altLang="zh-TW" dirty="0"/>
              <a:t>~</a:t>
            </a:r>
            <a:br>
              <a:rPr kumimoji="1" lang="en-US" altLang="zh-TW" dirty="0"/>
            </a:br>
            <a:r>
              <a:rPr kumimoji="1" lang="zh-TW" altLang="en-US" dirty="0"/>
              <a:t>騙你的</a:t>
            </a:r>
          </a:p>
        </p:txBody>
      </p:sp>
    </p:spTree>
    <p:extLst>
      <p:ext uri="{BB962C8B-B14F-4D97-AF65-F5344CB8AC3E}">
        <p14:creationId xmlns:p14="http://schemas.microsoft.com/office/powerpoint/2010/main" val="398165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Black line: old tree		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line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new tree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(</a:t>
            </a:r>
            <a:r>
              <a:rPr lang="en-US" altLang="zh-TW" dirty="0" err="1">
                <a:ea typeface="新細明體" panose="02020500000000000000" pitchFamily="18" charset="-120"/>
              </a:rPr>
              <a:t>HotNets</a:t>
            </a:r>
            <a:r>
              <a:rPr lang="en-US" altLang="zh-TW" dirty="0">
                <a:ea typeface="新細明體" panose="02020500000000000000" pitchFamily="18" charset="-120"/>
              </a:rPr>
              <a:t>, 2013)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317B5F7B-5432-4C6C-8E16-466269BC3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592778"/>
              </p:ext>
            </p:extLst>
          </p:nvPr>
        </p:nvGraphicFramePr>
        <p:xfrm>
          <a:off x="1616038" y="4913724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FF46927D-8B3B-42F6-9DC5-F93F287E27AE}"/>
              </a:ext>
            </a:extLst>
          </p:cNvPr>
          <p:cNvGraphicFramePr>
            <a:graphicFrameLocks noGrp="1"/>
          </p:cNvGraphicFramePr>
          <p:nvPr/>
        </p:nvGraphicFramePr>
        <p:xfrm>
          <a:off x="6102930" y="4924820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grpSp>
        <p:nvGrpSpPr>
          <p:cNvPr id="23" name="群組 22">
            <a:extLst>
              <a:ext uri="{FF2B5EF4-FFF2-40B4-BE49-F238E27FC236}">
                <a16:creationId xmlns:a16="http://schemas.microsoft.com/office/drawing/2014/main" id="{1A2E0B72-AA59-40FE-B15E-11341B945FAE}"/>
              </a:ext>
            </a:extLst>
          </p:cNvPr>
          <p:cNvGrpSpPr/>
          <p:nvPr/>
        </p:nvGrpSpPr>
        <p:grpSpPr>
          <a:xfrm>
            <a:off x="971600" y="2789757"/>
            <a:ext cx="2634045" cy="1548138"/>
            <a:chOff x="-3326468" y="3544737"/>
            <a:chExt cx="2634045" cy="1548138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7A14C3BE-17CC-4736-8E43-E20F5E339390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F53284E7-9C8F-4270-8757-831E741DFBB5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C492C536-8859-4CC7-A8D9-16AE275BA84C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53836B8A-6E54-4C36-9E70-C24241839F88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F32C0687-1B9C-40E9-B74A-3A18B4A30C02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43" name="直線單箭頭接點 43">
                <a:extLst>
                  <a:ext uri="{FF2B5EF4-FFF2-40B4-BE49-F238E27FC236}">
                    <a16:creationId xmlns:a16="http://schemas.microsoft.com/office/drawing/2014/main" id="{52BC2DD8-0D7A-4C85-86F8-3D96F44E8E08}"/>
                  </a:ext>
                </a:extLst>
              </p:cNvPr>
              <p:cNvCxnSpPr>
                <a:cxnSpLocks/>
                <a:stCxn id="32" idx="0"/>
                <a:endCxn id="39" idx="4"/>
              </p:cNvCxnSpPr>
              <p:nvPr/>
            </p:nvCxnSpPr>
            <p:spPr>
              <a:xfrm flipH="1" flipV="1">
                <a:off x="2444454" y="3126275"/>
                <a:ext cx="3546" cy="8337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A3954689-AD59-44E8-BFC9-C76645C8C661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26" name="直線單箭頭接點 43">
              <a:extLst>
                <a:ext uri="{FF2B5EF4-FFF2-40B4-BE49-F238E27FC236}">
                  <a16:creationId xmlns:a16="http://schemas.microsoft.com/office/drawing/2014/main" id="{E5A74A1C-A059-4A2D-919D-FDE4156C05D1}"/>
                </a:ext>
              </a:extLst>
            </p:cNvPr>
            <p:cNvCxnSpPr>
              <a:cxnSpLocks/>
              <a:stCxn id="39" idx="6"/>
              <a:endCxn id="41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71F0A584-E435-434A-AD57-2DAE2BED2715}"/>
                </a:ext>
              </a:extLst>
            </p:cNvPr>
            <p:cNvCxnSpPr>
              <a:cxnSpLocks/>
              <a:stCxn id="41" idx="5"/>
              <a:endCxn id="40" idx="1"/>
            </p:cNvCxnSpPr>
            <p:nvPr/>
          </p:nvCxnSpPr>
          <p:spPr>
            <a:xfrm>
              <a:off x="-1853041" y="3928041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44">
              <a:extLst>
                <a:ext uri="{FF2B5EF4-FFF2-40B4-BE49-F238E27FC236}">
                  <a16:creationId xmlns:a16="http://schemas.microsoft.com/office/drawing/2014/main" id="{4ECE71E6-3F3E-4E3B-B48B-846208B237F9}"/>
                </a:ext>
              </a:extLst>
            </p:cNvPr>
            <p:cNvCxnSpPr>
              <a:cxnSpLocks/>
              <a:stCxn id="44" idx="0"/>
              <a:endCxn id="41" idx="4"/>
            </p:cNvCxnSpPr>
            <p:nvPr/>
          </p:nvCxnSpPr>
          <p:spPr>
            <a:xfrm flipV="1"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3F3CBA1-936C-4CE8-8DD7-91CD2D929489}"/>
              </a:ext>
            </a:extLst>
          </p:cNvPr>
          <p:cNvGrpSpPr/>
          <p:nvPr/>
        </p:nvGrpSpPr>
        <p:grpSpPr>
          <a:xfrm>
            <a:off x="5220072" y="2780928"/>
            <a:ext cx="2634045" cy="1548138"/>
            <a:chOff x="-3326468" y="3544737"/>
            <a:chExt cx="2634045" cy="1548138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BE5EF4F0-5B3A-4DC8-820E-4F8F79D32178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92621E04-833E-4583-8B21-0A24499FD332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9E207D9C-9A83-4BE0-BAF4-80BA6D6883E3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2" name="橢圓 51">
                <a:extLst>
                  <a:ext uri="{FF2B5EF4-FFF2-40B4-BE49-F238E27FC236}">
                    <a16:creationId xmlns:a16="http://schemas.microsoft.com/office/drawing/2014/main" id="{96895415-8081-473E-B1DA-5E2936612C98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BB5CA84F-0AE2-4F0C-AFDE-B04A69E886FE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54" name="直線單箭頭接點 43">
                <a:extLst>
                  <a:ext uri="{FF2B5EF4-FFF2-40B4-BE49-F238E27FC236}">
                    <a16:creationId xmlns:a16="http://schemas.microsoft.com/office/drawing/2014/main" id="{4E570124-EAAF-4078-A97E-7A5301C0FC9C}"/>
                  </a:ext>
                </a:extLst>
              </p:cNvPr>
              <p:cNvCxnSpPr>
                <a:cxnSpLocks/>
                <a:stCxn id="50" idx="7"/>
                <a:endCxn id="53" idx="3"/>
              </p:cNvCxnSpPr>
              <p:nvPr/>
            </p:nvCxnSpPr>
            <p:spPr>
              <a:xfrm flipV="1">
                <a:off x="2651648" y="3041920"/>
                <a:ext cx="1032705" cy="100243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橢圓 54">
                <a:extLst>
                  <a:ext uri="{FF2B5EF4-FFF2-40B4-BE49-F238E27FC236}">
                    <a16:creationId xmlns:a16="http://schemas.microsoft.com/office/drawing/2014/main" id="{2300F9F7-68D3-4711-8189-8176F3DB758C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47" name="直線單箭頭接點 43">
              <a:extLst>
                <a:ext uri="{FF2B5EF4-FFF2-40B4-BE49-F238E27FC236}">
                  <a16:creationId xmlns:a16="http://schemas.microsoft.com/office/drawing/2014/main" id="{A9EEA652-6634-403E-A80C-3EA769B8250E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7A8D46D8-8F9F-427E-ADD0-411B8ECBC035}"/>
                </a:ext>
              </a:extLst>
            </p:cNvPr>
            <p:cNvCxnSpPr>
              <a:cxnSpLocks/>
              <a:stCxn id="53" idx="4"/>
              <a:endCxn id="55" idx="0"/>
            </p:cNvCxnSpPr>
            <p:nvPr/>
          </p:nvCxnSpPr>
          <p:spPr>
            <a:xfrm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4">
              <a:extLst>
                <a:ext uri="{FF2B5EF4-FFF2-40B4-BE49-F238E27FC236}">
                  <a16:creationId xmlns:a16="http://schemas.microsoft.com/office/drawing/2014/main" id="{5C27D983-8451-4043-B73B-382EEB9BD3F4}"/>
                </a:ext>
              </a:extLst>
            </p:cNvPr>
            <p:cNvCxnSpPr>
              <a:cxnSpLocks/>
              <a:stCxn id="55" idx="6"/>
              <a:endCxn id="52" idx="2"/>
            </p:cNvCxnSpPr>
            <p:nvPr/>
          </p:nvCxnSpPr>
          <p:spPr>
            <a:xfrm>
              <a:off x="-1788816" y="4859512"/>
              <a:ext cx="657835" cy="882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287B3236-1159-4A2D-80D1-5C6F9B5E5766}"/>
              </a:ext>
            </a:extLst>
          </p:cNvPr>
          <p:cNvSpPr txBox="1"/>
          <p:nvPr/>
        </p:nvSpPr>
        <p:spPr>
          <a:xfrm>
            <a:off x="286034" y="4920355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Node ID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A85D535-5298-4EEC-8CDE-8C46E19A4DE7}"/>
              </a:ext>
            </a:extLst>
          </p:cNvPr>
          <p:cNvSpPr txBox="1"/>
          <p:nvPr/>
        </p:nvSpPr>
        <p:spPr>
          <a:xfrm>
            <a:off x="297651" y="5377555"/>
            <a:ext cx="57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To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6D14E61-E0F0-4DA3-A498-4372E55A890B}"/>
              </a:ext>
            </a:extLst>
          </p:cNvPr>
          <p:cNvSpPr txBox="1"/>
          <p:nvPr/>
        </p:nvSpPr>
        <p:spPr>
          <a:xfrm>
            <a:off x="4806786" y="4926838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Node ID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0DB3F17-2278-4B6A-913A-9D2717EFB5AF}"/>
              </a:ext>
            </a:extLst>
          </p:cNvPr>
          <p:cNvSpPr txBox="1"/>
          <p:nvPr/>
        </p:nvSpPr>
        <p:spPr>
          <a:xfrm>
            <a:off x="4818403" y="5384038"/>
            <a:ext cx="57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To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4283C8A-5702-4923-ABAC-81969728F3CB}"/>
              </a:ext>
            </a:extLst>
          </p:cNvPr>
          <p:cNvSpPr txBox="1"/>
          <p:nvPr/>
        </p:nvSpPr>
        <p:spPr>
          <a:xfrm>
            <a:off x="3294618" y="3342843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Destination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663977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Black line: old tree		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line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new tree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(</a:t>
            </a:r>
            <a:r>
              <a:rPr lang="en-US" altLang="zh-TW" dirty="0" err="1">
                <a:ea typeface="新細明體" panose="02020500000000000000" pitchFamily="18" charset="-120"/>
              </a:rPr>
              <a:t>HotNets</a:t>
            </a:r>
            <a:r>
              <a:rPr lang="en-US" altLang="zh-TW" dirty="0">
                <a:ea typeface="新細明體" panose="02020500000000000000" pitchFamily="18" charset="-120"/>
              </a:rPr>
              <a:t>, 2013)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317B5F7B-5432-4C6C-8E16-466269BC3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382966"/>
              </p:ext>
            </p:extLst>
          </p:nvPr>
        </p:nvGraphicFramePr>
        <p:xfrm>
          <a:off x="1616038" y="4913724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FF46927D-8B3B-42F6-9DC5-F93F287E2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247595"/>
              </p:ext>
            </p:extLst>
          </p:nvPr>
        </p:nvGraphicFramePr>
        <p:xfrm>
          <a:off x="6102930" y="4924820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sp>
        <p:nvSpPr>
          <p:cNvPr id="56" name="文字方塊 55">
            <a:extLst>
              <a:ext uri="{FF2B5EF4-FFF2-40B4-BE49-F238E27FC236}">
                <a16:creationId xmlns:a16="http://schemas.microsoft.com/office/drawing/2014/main" id="{287B3236-1159-4A2D-80D1-5C6F9B5E5766}"/>
              </a:ext>
            </a:extLst>
          </p:cNvPr>
          <p:cNvSpPr txBox="1"/>
          <p:nvPr/>
        </p:nvSpPr>
        <p:spPr>
          <a:xfrm>
            <a:off x="286034" y="4920355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Node ID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A85D535-5298-4EEC-8CDE-8C46E19A4DE7}"/>
              </a:ext>
            </a:extLst>
          </p:cNvPr>
          <p:cNvSpPr txBox="1"/>
          <p:nvPr/>
        </p:nvSpPr>
        <p:spPr>
          <a:xfrm>
            <a:off x="297651" y="5377555"/>
            <a:ext cx="57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To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6D14E61-E0F0-4DA3-A498-4372E55A890B}"/>
              </a:ext>
            </a:extLst>
          </p:cNvPr>
          <p:cNvSpPr txBox="1"/>
          <p:nvPr/>
        </p:nvSpPr>
        <p:spPr>
          <a:xfrm>
            <a:off x="4806786" y="4926838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Node ID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0DB3F17-2278-4B6A-913A-9D2717EFB5AF}"/>
              </a:ext>
            </a:extLst>
          </p:cNvPr>
          <p:cNvSpPr txBox="1"/>
          <p:nvPr/>
        </p:nvSpPr>
        <p:spPr>
          <a:xfrm>
            <a:off x="4818403" y="5384038"/>
            <a:ext cx="57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To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3BD537B1-8618-41D2-BF91-59E317741E86}"/>
              </a:ext>
            </a:extLst>
          </p:cNvPr>
          <p:cNvGrpSpPr/>
          <p:nvPr/>
        </p:nvGrpSpPr>
        <p:grpSpPr>
          <a:xfrm>
            <a:off x="981294" y="2780928"/>
            <a:ext cx="2634045" cy="1548138"/>
            <a:chOff x="-3326468" y="3544737"/>
            <a:chExt cx="2634045" cy="1548138"/>
          </a:xfrm>
        </p:grpSpPr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7D37CBC4-2A4D-4158-B1FC-7CD87B2CC040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BCD40B84-2687-4F0F-BE33-EB3FC4EFBB7E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1348B0CE-F913-48EE-AD7E-38E187F562A4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99" name="橢圓 98">
                <a:extLst>
                  <a:ext uri="{FF2B5EF4-FFF2-40B4-BE49-F238E27FC236}">
                    <a16:creationId xmlns:a16="http://schemas.microsoft.com/office/drawing/2014/main" id="{5FE54C9E-9B6D-46D9-9D5A-88AF4A2A86BE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245FA0B2-7D1E-4F88-93A7-F2CEE1B73DFF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101" name="直線單箭頭接點 43">
                <a:extLst>
                  <a:ext uri="{FF2B5EF4-FFF2-40B4-BE49-F238E27FC236}">
                    <a16:creationId xmlns:a16="http://schemas.microsoft.com/office/drawing/2014/main" id="{6EDA0FCD-E009-4BD8-A64E-23366B6B810D}"/>
                  </a:ext>
                </a:extLst>
              </p:cNvPr>
              <p:cNvCxnSpPr>
                <a:cxnSpLocks/>
                <a:stCxn id="97" idx="0"/>
                <a:endCxn id="98" idx="4"/>
              </p:cNvCxnSpPr>
              <p:nvPr/>
            </p:nvCxnSpPr>
            <p:spPr>
              <a:xfrm flipH="1" flipV="1">
                <a:off x="2444454" y="3126275"/>
                <a:ext cx="3546" cy="8337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橢圓 101">
                <a:extLst>
                  <a:ext uri="{FF2B5EF4-FFF2-40B4-BE49-F238E27FC236}">
                    <a16:creationId xmlns:a16="http://schemas.microsoft.com/office/drawing/2014/main" id="{7C796202-BEDF-4C83-81C8-BF6E9BC8282C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94" name="直線單箭頭接點 43">
              <a:extLst>
                <a:ext uri="{FF2B5EF4-FFF2-40B4-BE49-F238E27FC236}">
                  <a16:creationId xmlns:a16="http://schemas.microsoft.com/office/drawing/2014/main" id="{A82ADF25-26DD-4A11-B03C-2E59B14C7352}"/>
                </a:ext>
              </a:extLst>
            </p:cNvPr>
            <p:cNvCxnSpPr>
              <a:cxnSpLocks/>
              <a:stCxn id="98" idx="6"/>
              <a:endCxn id="100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>
              <a:extLst>
                <a:ext uri="{FF2B5EF4-FFF2-40B4-BE49-F238E27FC236}">
                  <a16:creationId xmlns:a16="http://schemas.microsoft.com/office/drawing/2014/main" id="{E24C01F7-B8D8-4173-9AC0-07BA07B1D018}"/>
                </a:ext>
              </a:extLst>
            </p:cNvPr>
            <p:cNvCxnSpPr>
              <a:cxnSpLocks/>
              <a:stCxn id="100" idx="5"/>
              <a:endCxn id="99" idx="1"/>
            </p:cNvCxnSpPr>
            <p:nvPr/>
          </p:nvCxnSpPr>
          <p:spPr>
            <a:xfrm>
              <a:off x="-1853041" y="3928041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44">
              <a:extLst>
                <a:ext uri="{FF2B5EF4-FFF2-40B4-BE49-F238E27FC236}">
                  <a16:creationId xmlns:a16="http://schemas.microsoft.com/office/drawing/2014/main" id="{D27603DB-427D-4801-B152-6A1EFA42AB32}"/>
                </a:ext>
              </a:extLst>
            </p:cNvPr>
            <p:cNvCxnSpPr>
              <a:cxnSpLocks/>
              <a:stCxn id="102" idx="0"/>
              <a:endCxn id="100" idx="4"/>
            </p:cNvCxnSpPr>
            <p:nvPr/>
          </p:nvCxnSpPr>
          <p:spPr>
            <a:xfrm flipV="1"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C16F7BEA-48CB-47CE-AD31-FE5064D6C188}"/>
              </a:ext>
            </a:extLst>
          </p:cNvPr>
          <p:cNvGrpSpPr/>
          <p:nvPr/>
        </p:nvGrpSpPr>
        <p:grpSpPr>
          <a:xfrm>
            <a:off x="5229766" y="2772099"/>
            <a:ext cx="2634045" cy="1548138"/>
            <a:chOff x="-3326468" y="3544737"/>
            <a:chExt cx="2634045" cy="1548138"/>
          </a:xfrm>
        </p:grpSpPr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BF63C5ED-83A3-438B-BAF5-BCEB04A19131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108" name="橢圓 107">
                <a:extLst>
                  <a:ext uri="{FF2B5EF4-FFF2-40B4-BE49-F238E27FC236}">
                    <a16:creationId xmlns:a16="http://schemas.microsoft.com/office/drawing/2014/main" id="{40FBC412-581E-4820-898C-2583FDBC7485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09" name="橢圓 108">
                <a:extLst>
                  <a:ext uri="{FF2B5EF4-FFF2-40B4-BE49-F238E27FC236}">
                    <a16:creationId xmlns:a16="http://schemas.microsoft.com/office/drawing/2014/main" id="{2A0E01BE-70A1-4D73-9A4E-3AE9997A297F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283F0A53-C860-4EC9-B383-8E41FD526290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11" name="橢圓 110">
                <a:extLst>
                  <a:ext uri="{FF2B5EF4-FFF2-40B4-BE49-F238E27FC236}">
                    <a16:creationId xmlns:a16="http://schemas.microsoft.com/office/drawing/2014/main" id="{998DC850-83B7-4B19-BEE0-74C7DB2FF2D6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112" name="直線單箭頭接點 43">
                <a:extLst>
                  <a:ext uri="{FF2B5EF4-FFF2-40B4-BE49-F238E27FC236}">
                    <a16:creationId xmlns:a16="http://schemas.microsoft.com/office/drawing/2014/main" id="{79489C88-9898-4D7F-A964-2405D66D8172}"/>
                  </a:ext>
                </a:extLst>
              </p:cNvPr>
              <p:cNvCxnSpPr>
                <a:cxnSpLocks/>
                <a:stCxn id="108" idx="0"/>
                <a:endCxn id="109" idx="4"/>
              </p:cNvCxnSpPr>
              <p:nvPr/>
            </p:nvCxnSpPr>
            <p:spPr>
              <a:xfrm flipH="1" flipV="1">
                <a:off x="2444454" y="3126276"/>
                <a:ext cx="3546" cy="8337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橢圓 112">
                <a:extLst>
                  <a:ext uri="{FF2B5EF4-FFF2-40B4-BE49-F238E27FC236}">
                    <a16:creationId xmlns:a16="http://schemas.microsoft.com/office/drawing/2014/main" id="{C346D860-57EB-4B42-A0B8-CDDD2145D82C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105" name="直線單箭頭接點 104">
              <a:extLst>
                <a:ext uri="{FF2B5EF4-FFF2-40B4-BE49-F238E27FC236}">
                  <a16:creationId xmlns:a16="http://schemas.microsoft.com/office/drawing/2014/main" id="{9035348B-D00F-4BFF-88C5-07EA03927A89}"/>
                </a:ext>
              </a:extLst>
            </p:cNvPr>
            <p:cNvCxnSpPr>
              <a:cxnSpLocks/>
              <a:stCxn id="109" idx="6"/>
              <a:endCxn id="111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單箭頭接點 105">
              <a:extLst>
                <a:ext uri="{FF2B5EF4-FFF2-40B4-BE49-F238E27FC236}">
                  <a16:creationId xmlns:a16="http://schemas.microsoft.com/office/drawing/2014/main" id="{FE56D5D4-E857-4DC4-9A85-51573904F70C}"/>
                </a:ext>
              </a:extLst>
            </p:cNvPr>
            <p:cNvCxnSpPr>
              <a:cxnSpLocks/>
              <a:stCxn id="113" idx="0"/>
              <a:endCxn id="111" idx="4"/>
            </p:cNvCxnSpPr>
            <p:nvPr/>
          </p:nvCxnSpPr>
          <p:spPr>
            <a:xfrm flipV="1"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單箭頭接點 44">
              <a:extLst>
                <a:ext uri="{FF2B5EF4-FFF2-40B4-BE49-F238E27FC236}">
                  <a16:creationId xmlns:a16="http://schemas.microsoft.com/office/drawing/2014/main" id="{254B4D0D-6010-4A51-A71E-53F8B60D1501}"/>
                </a:ext>
              </a:extLst>
            </p:cNvPr>
            <p:cNvCxnSpPr>
              <a:cxnSpLocks/>
              <a:stCxn id="111" idx="6"/>
              <a:endCxn id="113" idx="7"/>
            </p:cNvCxnSpPr>
            <p:nvPr/>
          </p:nvCxnSpPr>
          <p:spPr>
            <a:xfrm flipH="1">
              <a:off x="-1853041" y="3769272"/>
              <a:ext cx="64225" cy="9314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3D2724A2-92E6-40F4-B2FB-965538D5644D}"/>
              </a:ext>
            </a:extLst>
          </p:cNvPr>
          <p:cNvSpPr txBox="1"/>
          <p:nvPr/>
        </p:nvSpPr>
        <p:spPr>
          <a:xfrm>
            <a:off x="3304312" y="3334014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Destination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15" name="爆炸 2 1">
            <a:extLst>
              <a:ext uri="{FF2B5EF4-FFF2-40B4-BE49-F238E27FC236}">
                <a16:creationId xmlns:a16="http://schemas.microsoft.com/office/drawing/2014/main" id="{9E871641-7484-40A3-8D23-8A7B3B6C64A1}"/>
              </a:ext>
            </a:extLst>
          </p:cNvPr>
          <p:cNvSpPr/>
          <p:nvPr/>
        </p:nvSpPr>
        <p:spPr>
          <a:xfrm>
            <a:off x="6986697" y="2673181"/>
            <a:ext cx="1999134" cy="1131859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Candara" panose="020E0502030303020204" pitchFamily="34" charset="0"/>
              </a:rPr>
              <a:t>drop</a:t>
            </a:r>
            <a:endParaRPr kumimoji="1" lang="zh-TW" alt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33123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Black line: old tree		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line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new tree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 node can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safely update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to new rules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after its parent has switched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(</a:t>
            </a:r>
            <a:r>
              <a:rPr lang="en-US" altLang="zh-TW" dirty="0" err="1">
                <a:ea typeface="新細明體" panose="02020500000000000000" pitchFamily="18" charset="-120"/>
              </a:rPr>
              <a:t>HotNets</a:t>
            </a:r>
            <a:r>
              <a:rPr lang="en-US" altLang="zh-TW" dirty="0">
                <a:ea typeface="新細明體" panose="02020500000000000000" pitchFamily="18" charset="-120"/>
              </a:rPr>
              <a:t>, 2013)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317B5F7B-5432-4C6C-8E16-466269BC3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09067"/>
              </p:ext>
            </p:extLst>
          </p:nvPr>
        </p:nvGraphicFramePr>
        <p:xfrm>
          <a:off x="1597276" y="5708667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FF46927D-8B3B-42F6-9DC5-F93F287E2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89117"/>
              </p:ext>
            </p:extLst>
          </p:nvPr>
        </p:nvGraphicFramePr>
        <p:xfrm>
          <a:off x="6084168" y="5719763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grpSp>
        <p:nvGrpSpPr>
          <p:cNvPr id="23" name="群組 22">
            <a:extLst>
              <a:ext uri="{FF2B5EF4-FFF2-40B4-BE49-F238E27FC236}">
                <a16:creationId xmlns:a16="http://schemas.microsoft.com/office/drawing/2014/main" id="{1A2E0B72-AA59-40FE-B15E-11341B945FAE}"/>
              </a:ext>
            </a:extLst>
          </p:cNvPr>
          <p:cNvGrpSpPr/>
          <p:nvPr/>
        </p:nvGrpSpPr>
        <p:grpSpPr>
          <a:xfrm>
            <a:off x="952838" y="3584700"/>
            <a:ext cx="2634045" cy="1548138"/>
            <a:chOff x="-3326468" y="3544737"/>
            <a:chExt cx="2634045" cy="1548138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7A14C3BE-17CC-4736-8E43-E20F5E339390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F53284E7-9C8F-4270-8757-831E741DFBB5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C492C536-8859-4CC7-A8D9-16AE275BA84C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53836B8A-6E54-4C36-9E70-C24241839F88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F32C0687-1B9C-40E9-B74A-3A18B4A30C02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43" name="直線單箭頭接點 43">
                <a:extLst>
                  <a:ext uri="{FF2B5EF4-FFF2-40B4-BE49-F238E27FC236}">
                    <a16:creationId xmlns:a16="http://schemas.microsoft.com/office/drawing/2014/main" id="{52BC2DD8-0D7A-4C85-86F8-3D96F44E8E08}"/>
                  </a:ext>
                </a:extLst>
              </p:cNvPr>
              <p:cNvCxnSpPr>
                <a:cxnSpLocks/>
                <a:stCxn id="32" idx="0"/>
                <a:endCxn id="39" idx="4"/>
              </p:cNvCxnSpPr>
              <p:nvPr/>
            </p:nvCxnSpPr>
            <p:spPr>
              <a:xfrm flipH="1" flipV="1">
                <a:off x="2444454" y="3126275"/>
                <a:ext cx="3546" cy="8337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A3954689-AD59-44E8-BFC9-C76645C8C661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26" name="直線單箭頭接點 43">
              <a:extLst>
                <a:ext uri="{FF2B5EF4-FFF2-40B4-BE49-F238E27FC236}">
                  <a16:creationId xmlns:a16="http://schemas.microsoft.com/office/drawing/2014/main" id="{E5A74A1C-A059-4A2D-919D-FDE4156C05D1}"/>
                </a:ext>
              </a:extLst>
            </p:cNvPr>
            <p:cNvCxnSpPr>
              <a:cxnSpLocks/>
              <a:stCxn id="39" idx="6"/>
              <a:endCxn id="41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71F0A584-E435-434A-AD57-2DAE2BED2715}"/>
                </a:ext>
              </a:extLst>
            </p:cNvPr>
            <p:cNvCxnSpPr>
              <a:cxnSpLocks/>
              <a:stCxn id="41" idx="5"/>
              <a:endCxn id="40" idx="1"/>
            </p:cNvCxnSpPr>
            <p:nvPr/>
          </p:nvCxnSpPr>
          <p:spPr>
            <a:xfrm>
              <a:off x="-1853041" y="3928041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44">
              <a:extLst>
                <a:ext uri="{FF2B5EF4-FFF2-40B4-BE49-F238E27FC236}">
                  <a16:creationId xmlns:a16="http://schemas.microsoft.com/office/drawing/2014/main" id="{4ECE71E6-3F3E-4E3B-B48B-846208B237F9}"/>
                </a:ext>
              </a:extLst>
            </p:cNvPr>
            <p:cNvCxnSpPr>
              <a:cxnSpLocks/>
              <a:stCxn id="44" idx="0"/>
              <a:endCxn id="41" idx="4"/>
            </p:cNvCxnSpPr>
            <p:nvPr/>
          </p:nvCxnSpPr>
          <p:spPr>
            <a:xfrm flipV="1"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3F3CBA1-936C-4CE8-8DD7-91CD2D929489}"/>
              </a:ext>
            </a:extLst>
          </p:cNvPr>
          <p:cNvGrpSpPr/>
          <p:nvPr/>
        </p:nvGrpSpPr>
        <p:grpSpPr>
          <a:xfrm>
            <a:off x="5201310" y="3575871"/>
            <a:ext cx="2634045" cy="1548138"/>
            <a:chOff x="-3326468" y="3544737"/>
            <a:chExt cx="2634045" cy="1548138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BE5EF4F0-5B3A-4DC8-820E-4F8F79D32178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92621E04-833E-4583-8B21-0A24499FD332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9E207D9C-9A83-4BE0-BAF4-80BA6D6883E3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2" name="橢圓 51">
                <a:extLst>
                  <a:ext uri="{FF2B5EF4-FFF2-40B4-BE49-F238E27FC236}">
                    <a16:creationId xmlns:a16="http://schemas.microsoft.com/office/drawing/2014/main" id="{96895415-8081-473E-B1DA-5E2936612C98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BB5CA84F-0AE2-4F0C-AFDE-B04A69E886FE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54" name="直線單箭頭接點 43">
                <a:extLst>
                  <a:ext uri="{FF2B5EF4-FFF2-40B4-BE49-F238E27FC236}">
                    <a16:creationId xmlns:a16="http://schemas.microsoft.com/office/drawing/2014/main" id="{4E570124-EAAF-4078-A97E-7A5301C0FC9C}"/>
                  </a:ext>
                </a:extLst>
              </p:cNvPr>
              <p:cNvCxnSpPr>
                <a:cxnSpLocks/>
                <a:stCxn id="50" idx="7"/>
                <a:endCxn id="53" idx="3"/>
              </p:cNvCxnSpPr>
              <p:nvPr/>
            </p:nvCxnSpPr>
            <p:spPr>
              <a:xfrm flipV="1">
                <a:off x="2651648" y="3041920"/>
                <a:ext cx="1032705" cy="100243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橢圓 54">
                <a:extLst>
                  <a:ext uri="{FF2B5EF4-FFF2-40B4-BE49-F238E27FC236}">
                    <a16:creationId xmlns:a16="http://schemas.microsoft.com/office/drawing/2014/main" id="{2300F9F7-68D3-4711-8189-8176F3DB758C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47" name="直線單箭頭接點 43">
              <a:extLst>
                <a:ext uri="{FF2B5EF4-FFF2-40B4-BE49-F238E27FC236}">
                  <a16:creationId xmlns:a16="http://schemas.microsoft.com/office/drawing/2014/main" id="{A9EEA652-6634-403E-A80C-3EA769B8250E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7A8D46D8-8F9F-427E-ADD0-411B8ECBC035}"/>
                </a:ext>
              </a:extLst>
            </p:cNvPr>
            <p:cNvCxnSpPr>
              <a:cxnSpLocks/>
              <a:stCxn id="53" idx="4"/>
              <a:endCxn id="55" idx="0"/>
            </p:cNvCxnSpPr>
            <p:nvPr/>
          </p:nvCxnSpPr>
          <p:spPr>
            <a:xfrm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4">
              <a:extLst>
                <a:ext uri="{FF2B5EF4-FFF2-40B4-BE49-F238E27FC236}">
                  <a16:creationId xmlns:a16="http://schemas.microsoft.com/office/drawing/2014/main" id="{5C27D983-8451-4043-B73B-382EEB9BD3F4}"/>
                </a:ext>
              </a:extLst>
            </p:cNvPr>
            <p:cNvCxnSpPr>
              <a:cxnSpLocks/>
              <a:stCxn id="55" idx="6"/>
              <a:endCxn id="52" idx="2"/>
            </p:cNvCxnSpPr>
            <p:nvPr/>
          </p:nvCxnSpPr>
          <p:spPr>
            <a:xfrm>
              <a:off x="-1788816" y="4859512"/>
              <a:ext cx="657835" cy="882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287B3236-1159-4A2D-80D1-5C6F9B5E5766}"/>
              </a:ext>
            </a:extLst>
          </p:cNvPr>
          <p:cNvSpPr txBox="1"/>
          <p:nvPr/>
        </p:nvSpPr>
        <p:spPr>
          <a:xfrm>
            <a:off x="267272" y="5715298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Node ID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A85D535-5298-4EEC-8CDE-8C46E19A4DE7}"/>
              </a:ext>
            </a:extLst>
          </p:cNvPr>
          <p:cNvSpPr txBox="1"/>
          <p:nvPr/>
        </p:nvSpPr>
        <p:spPr>
          <a:xfrm>
            <a:off x="30719" y="6161402"/>
            <a:ext cx="1591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To/Parent </a:t>
            </a:r>
            <a:endParaRPr lang="zh-TW" altLang="en-US" dirty="0">
              <a:solidFill>
                <a:srgbClr val="0070C0"/>
              </a:solidFill>
              <a:latin typeface="Cambria Math" panose="020405030504060302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6D14E61-E0F0-4DA3-A498-4372E55A890B}"/>
              </a:ext>
            </a:extLst>
          </p:cNvPr>
          <p:cNvSpPr txBox="1"/>
          <p:nvPr/>
        </p:nvSpPr>
        <p:spPr>
          <a:xfrm>
            <a:off x="4788024" y="5721781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Node ID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0DB3F17-2278-4B6A-913A-9D2717EFB5AF}"/>
              </a:ext>
            </a:extLst>
          </p:cNvPr>
          <p:cNvSpPr txBox="1"/>
          <p:nvPr/>
        </p:nvSpPr>
        <p:spPr>
          <a:xfrm>
            <a:off x="4514103" y="6172498"/>
            <a:ext cx="1591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To/Parent </a:t>
            </a:r>
            <a:endParaRPr lang="zh-TW" altLang="en-US" dirty="0">
              <a:solidFill>
                <a:srgbClr val="0070C0"/>
              </a:solidFill>
              <a:latin typeface="Cambria Math" panose="020405030504060302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4283C8A-5702-4923-ABAC-81969728F3CB}"/>
              </a:ext>
            </a:extLst>
          </p:cNvPr>
          <p:cNvSpPr txBox="1"/>
          <p:nvPr/>
        </p:nvSpPr>
        <p:spPr>
          <a:xfrm>
            <a:off x="3275856" y="4137786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Destination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043726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Black line: old tree		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line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new tree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 node can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safely update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to new rules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after its parent has switched</a:t>
            </a:r>
          </a:p>
          <a:p>
            <a:pPr marL="0" indent="0">
              <a:buNone/>
            </a:pPr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(</a:t>
            </a:r>
            <a:r>
              <a:rPr lang="en-US" altLang="zh-TW" dirty="0" err="1">
                <a:ea typeface="新細明體" panose="02020500000000000000" pitchFamily="18" charset="-120"/>
              </a:rPr>
              <a:t>HotNets</a:t>
            </a:r>
            <a:r>
              <a:rPr lang="en-US" altLang="zh-TW" dirty="0">
                <a:ea typeface="新細明體" panose="02020500000000000000" pitchFamily="18" charset="-120"/>
              </a:rPr>
              <a:t>, 2013)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DF70E15A-EFE4-489A-8A5E-EDA374D7EFDF}"/>
              </a:ext>
            </a:extLst>
          </p:cNvPr>
          <p:cNvSpPr/>
          <p:nvPr/>
        </p:nvSpPr>
        <p:spPr>
          <a:xfrm>
            <a:off x="6127319" y="4087769"/>
            <a:ext cx="1927111" cy="126354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4DF601BB-BF14-491B-A9CC-C818EFD6AB10}"/>
              </a:ext>
            </a:extLst>
          </p:cNvPr>
          <p:cNvSpPr/>
          <p:nvPr/>
        </p:nvSpPr>
        <p:spPr>
          <a:xfrm>
            <a:off x="5724128" y="2705913"/>
            <a:ext cx="3222092" cy="279398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FBE83372-F00A-4497-8D5F-DDD8D342CCF5}"/>
              </a:ext>
            </a:extLst>
          </p:cNvPr>
          <p:cNvSpPr/>
          <p:nvPr/>
        </p:nvSpPr>
        <p:spPr>
          <a:xfrm>
            <a:off x="4724163" y="2263746"/>
            <a:ext cx="4374458" cy="338854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32476E15-E73A-4529-A675-A3378337A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659508"/>
              </p:ext>
            </p:extLst>
          </p:nvPr>
        </p:nvGraphicFramePr>
        <p:xfrm>
          <a:off x="1597276" y="5708667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044E06F1-3AF1-433C-9F2B-A6C75302F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99283"/>
              </p:ext>
            </p:extLst>
          </p:nvPr>
        </p:nvGraphicFramePr>
        <p:xfrm>
          <a:off x="6084168" y="5719763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grpSp>
        <p:nvGrpSpPr>
          <p:cNvPr id="38" name="群組 37">
            <a:extLst>
              <a:ext uri="{FF2B5EF4-FFF2-40B4-BE49-F238E27FC236}">
                <a16:creationId xmlns:a16="http://schemas.microsoft.com/office/drawing/2014/main" id="{BE9FF0B9-4F8B-4072-8AE1-D5B4A93626EE}"/>
              </a:ext>
            </a:extLst>
          </p:cNvPr>
          <p:cNvGrpSpPr/>
          <p:nvPr/>
        </p:nvGrpSpPr>
        <p:grpSpPr>
          <a:xfrm>
            <a:off x="952838" y="3584700"/>
            <a:ext cx="2634045" cy="1548138"/>
            <a:chOff x="-3326468" y="3544737"/>
            <a:chExt cx="2634045" cy="1548138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B7A20784-ED82-4491-916D-56B892B51897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9B904050-2A23-4048-8CB4-9F032CB09F71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FB02DFFB-F2BB-49F3-BF50-64029D790A39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44FA9E7F-9A7B-44CE-B2AC-A862E0FFA669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9D8C1AAF-D267-4D9C-9699-8377C60DAD1B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68" name="直線單箭頭接點 43">
                <a:extLst>
                  <a:ext uri="{FF2B5EF4-FFF2-40B4-BE49-F238E27FC236}">
                    <a16:creationId xmlns:a16="http://schemas.microsoft.com/office/drawing/2014/main" id="{29EF0C94-166D-449E-8844-193CB39F2F59}"/>
                  </a:ext>
                </a:extLst>
              </p:cNvPr>
              <p:cNvCxnSpPr>
                <a:cxnSpLocks/>
                <a:stCxn id="64" idx="0"/>
                <a:endCxn id="65" idx="4"/>
              </p:cNvCxnSpPr>
              <p:nvPr/>
            </p:nvCxnSpPr>
            <p:spPr>
              <a:xfrm flipH="1" flipV="1">
                <a:off x="2444454" y="3126275"/>
                <a:ext cx="3546" cy="8337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73DDA799-9BB2-44E4-A85B-AE429970BE89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61" name="直線單箭頭接點 43">
              <a:extLst>
                <a:ext uri="{FF2B5EF4-FFF2-40B4-BE49-F238E27FC236}">
                  <a16:creationId xmlns:a16="http://schemas.microsoft.com/office/drawing/2014/main" id="{80F0BF37-7B24-4FB2-A93D-46036EF21C4C}"/>
                </a:ext>
              </a:extLst>
            </p:cNvPr>
            <p:cNvCxnSpPr>
              <a:cxnSpLocks/>
              <a:stCxn id="65" idx="6"/>
              <a:endCxn id="67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>
              <a:extLst>
                <a:ext uri="{FF2B5EF4-FFF2-40B4-BE49-F238E27FC236}">
                  <a16:creationId xmlns:a16="http://schemas.microsoft.com/office/drawing/2014/main" id="{AF333896-E4EF-4E91-B84A-7E99E8D154EC}"/>
                </a:ext>
              </a:extLst>
            </p:cNvPr>
            <p:cNvCxnSpPr>
              <a:cxnSpLocks/>
              <a:stCxn id="67" idx="5"/>
              <a:endCxn id="66" idx="1"/>
            </p:cNvCxnSpPr>
            <p:nvPr/>
          </p:nvCxnSpPr>
          <p:spPr>
            <a:xfrm>
              <a:off x="-1853041" y="3928041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44">
              <a:extLst>
                <a:ext uri="{FF2B5EF4-FFF2-40B4-BE49-F238E27FC236}">
                  <a16:creationId xmlns:a16="http://schemas.microsoft.com/office/drawing/2014/main" id="{F807FA01-B410-49EE-883B-DDF69AD3CB23}"/>
                </a:ext>
              </a:extLst>
            </p:cNvPr>
            <p:cNvCxnSpPr>
              <a:cxnSpLocks/>
              <a:stCxn id="69" idx="0"/>
              <a:endCxn id="67" idx="4"/>
            </p:cNvCxnSpPr>
            <p:nvPr/>
          </p:nvCxnSpPr>
          <p:spPr>
            <a:xfrm flipV="1"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80495AA4-F8D1-4DF3-834F-3E8ED456A495}"/>
              </a:ext>
            </a:extLst>
          </p:cNvPr>
          <p:cNvGrpSpPr/>
          <p:nvPr/>
        </p:nvGrpSpPr>
        <p:grpSpPr>
          <a:xfrm>
            <a:off x="5201310" y="3575871"/>
            <a:ext cx="2634045" cy="1548138"/>
            <a:chOff x="-3326468" y="3544737"/>
            <a:chExt cx="2634045" cy="1548138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876B9327-CB24-4462-8C22-10FB366D8ED0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75" name="橢圓 74">
                <a:extLst>
                  <a:ext uri="{FF2B5EF4-FFF2-40B4-BE49-F238E27FC236}">
                    <a16:creationId xmlns:a16="http://schemas.microsoft.com/office/drawing/2014/main" id="{512933F1-3D76-4355-8335-AA2A1D4F132E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76" name="橢圓 75">
                <a:extLst>
                  <a:ext uri="{FF2B5EF4-FFF2-40B4-BE49-F238E27FC236}">
                    <a16:creationId xmlns:a16="http://schemas.microsoft.com/office/drawing/2014/main" id="{E09AF863-A33B-4530-815C-6C43CFB6EFF0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77" name="橢圓 76">
                <a:extLst>
                  <a:ext uri="{FF2B5EF4-FFF2-40B4-BE49-F238E27FC236}">
                    <a16:creationId xmlns:a16="http://schemas.microsoft.com/office/drawing/2014/main" id="{CCE5CCA4-A21D-439D-B9FD-03BD7128606C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1594E886-5876-4599-8903-8FDA5FB08F45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79" name="直線單箭頭接點 43">
                <a:extLst>
                  <a:ext uri="{FF2B5EF4-FFF2-40B4-BE49-F238E27FC236}">
                    <a16:creationId xmlns:a16="http://schemas.microsoft.com/office/drawing/2014/main" id="{E651C5B8-7E71-48BC-AB8A-83B6E6521F8D}"/>
                  </a:ext>
                </a:extLst>
              </p:cNvPr>
              <p:cNvCxnSpPr>
                <a:cxnSpLocks/>
                <a:stCxn id="75" idx="7"/>
                <a:endCxn id="78" idx="3"/>
              </p:cNvCxnSpPr>
              <p:nvPr/>
            </p:nvCxnSpPr>
            <p:spPr>
              <a:xfrm flipV="1">
                <a:off x="2651648" y="3041920"/>
                <a:ext cx="1032705" cy="100243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B28E775A-A043-47A2-88F4-C038F92CBA93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72" name="直線單箭頭接點 43">
              <a:extLst>
                <a:ext uri="{FF2B5EF4-FFF2-40B4-BE49-F238E27FC236}">
                  <a16:creationId xmlns:a16="http://schemas.microsoft.com/office/drawing/2014/main" id="{67C5BF5B-6BD0-4E1F-86F3-6EB8B4C646B4}"/>
                </a:ext>
              </a:extLst>
            </p:cNvPr>
            <p:cNvCxnSpPr>
              <a:cxnSpLocks/>
              <a:stCxn id="76" idx="6"/>
              <a:endCxn id="78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>
              <a:extLst>
                <a:ext uri="{FF2B5EF4-FFF2-40B4-BE49-F238E27FC236}">
                  <a16:creationId xmlns:a16="http://schemas.microsoft.com/office/drawing/2014/main" id="{13673770-9EC8-4BF7-852D-3B5DCDC7442B}"/>
                </a:ext>
              </a:extLst>
            </p:cNvPr>
            <p:cNvCxnSpPr>
              <a:cxnSpLocks/>
              <a:stCxn id="78" idx="4"/>
              <a:endCxn id="80" idx="0"/>
            </p:cNvCxnSpPr>
            <p:nvPr/>
          </p:nvCxnSpPr>
          <p:spPr>
            <a:xfrm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44">
              <a:extLst>
                <a:ext uri="{FF2B5EF4-FFF2-40B4-BE49-F238E27FC236}">
                  <a16:creationId xmlns:a16="http://schemas.microsoft.com/office/drawing/2014/main" id="{202EC801-E452-4E1C-B193-E4ED92BDE83D}"/>
                </a:ext>
              </a:extLst>
            </p:cNvPr>
            <p:cNvCxnSpPr>
              <a:cxnSpLocks/>
              <a:stCxn id="80" idx="6"/>
              <a:endCxn id="77" idx="2"/>
            </p:cNvCxnSpPr>
            <p:nvPr/>
          </p:nvCxnSpPr>
          <p:spPr>
            <a:xfrm>
              <a:off x="-1788816" y="4859512"/>
              <a:ext cx="657835" cy="882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3783582D-3306-4AFA-A0C2-DDFE95E7F081}"/>
              </a:ext>
            </a:extLst>
          </p:cNvPr>
          <p:cNvSpPr txBox="1"/>
          <p:nvPr/>
        </p:nvSpPr>
        <p:spPr>
          <a:xfrm>
            <a:off x="267272" y="5715298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Node ID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E2C426D1-9133-4F25-9F79-DBB7A2396C86}"/>
              </a:ext>
            </a:extLst>
          </p:cNvPr>
          <p:cNvSpPr txBox="1"/>
          <p:nvPr/>
        </p:nvSpPr>
        <p:spPr>
          <a:xfrm>
            <a:off x="30719" y="6161402"/>
            <a:ext cx="1591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To/Parent </a:t>
            </a:r>
            <a:endParaRPr lang="zh-TW" altLang="en-US" dirty="0">
              <a:solidFill>
                <a:srgbClr val="0070C0"/>
              </a:solidFill>
              <a:latin typeface="Cambria Math" panose="02040503050406030204" pitchFamily="18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349BD05A-CDC2-4031-8525-1FEF0FEA61C9}"/>
              </a:ext>
            </a:extLst>
          </p:cNvPr>
          <p:cNvSpPr txBox="1"/>
          <p:nvPr/>
        </p:nvSpPr>
        <p:spPr>
          <a:xfrm>
            <a:off x="4788024" y="5721781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Node ID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220EFF5A-7074-42A5-94E3-D2F5FAE018B9}"/>
              </a:ext>
            </a:extLst>
          </p:cNvPr>
          <p:cNvSpPr txBox="1"/>
          <p:nvPr/>
        </p:nvSpPr>
        <p:spPr>
          <a:xfrm>
            <a:off x="4514103" y="6172498"/>
            <a:ext cx="1591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To/Parent </a:t>
            </a:r>
            <a:endParaRPr lang="zh-TW" altLang="en-US" dirty="0">
              <a:solidFill>
                <a:srgbClr val="0070C0"/>
              </a:solidFill>
              <a:latin typeface="Cambria Math" panose="02040503050406030204" pitchFamily="18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55CFE6D9-478F-48E8-A830-1AC53B215B37}"/>
              </a:ext>
            </a:extLst>
          </p:cNvPr>
          <p:cNvSpPr txBox="1"/>
          <p:nvPr/>
        </p:nvSpPr>
        <p:spPr>
          <a:xfrm>
            <a:off x="3275856" y="4137786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Destination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70519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data center consists of multiple severs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The servers are connected by switches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in a local area network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B0544B-EE7F-7A4F-A69B-A1811F3B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84" y="3192741"/>
            <a:ext cx="6660232" cy="3459861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Data Center</a:t>
            </a:r>
          </a:p>
        </p:txBody>
      </p:sp>
      <p:grpSp>
        <p:nvGrpSpPr>
          <p:cNvPr id="4096" name="群組 4095">
            <a:extLst>
              <a:ext uri="{FF2B5EF4-FFF2-40B4-BE49-F238E27FC236}">
                <a16:creationId xmlns:a16="http://schemas.microsoft.com/office/drawing/2014/main" id="{97BDE62A-CC2C-F94F-979F-BB474367B59E}"/>
              </a:ext>
            </a:extLst>
          </p:cNvPr>
          <p:cNvGrpSpPr/>
          <p:nvPr/>
        </p:nvGrpSpPr>
        <p:grpSpPr>
          <a:xfrm>
            <a:off x="179512" y="3636513"/>
            <a:ext cx="8965151" cy="3221487"/>
            <a:chOff x="-238825" y="3657638"/>
            <a:chExt cx="8965151" cy="3221487"/>
          </a:xfrm>
        </p:grpSpPr>
        <p:sp>
          <p:nvSpPr>
            <p:cNvPr id="86" name="Rectangle 79">
              <a:extLst>
                <a:ext uri="{FF2B5EF4-FFF2-40B4-BE49-F238E27FC236}">
                  <a16:creationId xmlns:a16="http://schemas.microsoft.com/office/drawing/2014/main" id="{8430AEE6-0901-5740-8177-9852108B8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8825" y="6482250"/>
              <a:ext cx="10175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source</a:t>
              </a:r>
            </a:p>
          </p:txBody>
        </p:sp>
        <p:sp>
          <p:nvSpPr>
            <p:cNvPr id="87" name="Line 81">
              <a:extLst>
                <a:ext uri="{FF2B5EF4-FFF2-40B4-BE49-F238E27FC236}">
                  <a16:creationId xmlns:a16="http://schemas.microsoft.com/office/drawing/2014/main" id="{7B26758F-9A77-9F4E-885E-0A728B4AD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144" y="5898397"/>
              <a:ext cx="473403" cy="58052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8" name="Rectangle 80">
              <a:extLst>
                <a:ext uri="{FF2B5EF4-FFF2-40B4-BE49-F238E27FC236}">
                  <a16:creationId xmlns:a16="http://schemas.microsoft.com/office/drawing/2014/main" id="{E5B01992-6173-4D4B-BF54-4D502A26B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038" y="3657638"/>
              <a:ext cx="1538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destination</a:t>
              </a:r>
            </a:p>
          </p:txBody>
        </p:sp>
        <p:sp>
          <p:nvSpPr>
            <p:cNvPr id="89" name="Line 82">
              <a:extLst>
                <a:ext uri="{FF2B5EF4-FFF2-40B4-BE49-F238E27FC236}">
                  <a16:creationId xmlns:a16="http://schemas.microsoft.com/office/drawing/2014/main" id="{E0E1A429-D7C6-EC4E-A224-813EC2AA2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45951" y="4051944"/>
              <a:ext cx="1052485" cy="44634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785538"/>
      </p:ext>
    </p:ext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Black line: old tree		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line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new tree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(</a:t>
            </a:r>
            <a:r>
              <a:rPr lang="en-US" altLang="zh-TW" dirty="0" err="1">
                <a:ea typeface="新細明體" panose="02020500000000000000" pitchFamily="18" charset="-120"/>
              </a:rPr>
              <a:t>HotNets</a:t>
            </a:r>
            <a:r>
              <a:rPr lang="en-US" altLang="zh-TW" dirty="0">
                <a:ea typeface="新細明體" panose="02020500000000000000" pitchFamily="18" charset="-120"/>
              </a:rPr>
              <a:t>, 2013)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D815B5D-D12A-6E47-B260-F28B5620C6D3}"/>
              </a:ext>
            </a:extLst>
          </p:cNvPr>
          <p:cNvSpPr txBox="1"/>
          <p:nvPr/>
        </p:nvSpPr>
        <p:spPr>
          <a:xfrm>
            <a:off x="4932040" y="2241431"/>
            <a:ext cx="2328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Step 2: Update 3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62C46431-0ED7-A441-A4D7-F44428305DB7}"/>
              </a:ext>
            </a:extLst>
          </p:cNvPr>
          <p:cNvSpPr txBox="1"/>
          <p:nvPr/>
        </p:nvSpPr>
        <p:spPr>
          <a:xfrm>
            <a:off x="5177788" y="4509120"/>
            <a:ext cx="3127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Step 3: Update 0 and 1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C93CFD-26C7-644E-82C5-C8EC70A34FE0}"/>
              </a:ext>
            </a:extLst>
          </p:cNvPr>
          <p:cNvSpPr txBox="1"/>
          <p:nvPr/>
        </p:nvSpPr>
        <p:spPr>
          <a:xfrm>
            <a:off x="971600" y="4530595"/>
            <a:ext cx="2328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Step 1: Update 2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A8F6E09C-E98C-4CC4-9FB4-85A1ABFFFC7E}"/>
              </a:ext>
            </a:extLst>
          </p:cNvPr>
          <p:cNvGrpSpPr/>
          <p:nvPr/>
        </p:nvGrpSpPr>
        <p:grpSpPr>
          <a:xfrm>
            <a:off x="1081011" y="2750078"/>
            <a:ext cx="2634045" cy="1548138"/>
            <a:chOff x="-3326468" y="3544737"/>
            <a:chExt cx="2634045" cy="1548138"/>
          </a:xfrm>
        </p:grpSpPr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50F28EDA-6669-4E49-A246-F9AECAD04E29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A9C7CD3B-9BE0-472C-BEF8-823018D40C14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81" name="橢圓 80">
                <a:extLst>
                  <a:ext uri="{FF2B5EF4-FFF2-40B4-BE49-F238E27FC236}">
                    <a16:creationId xmlns:a16="http://schemas.microsoft.com/office/drawing/2014/main" id="{6A5A0960-7942-4529-8716-088AF0FC5F5D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82" name="橢圓 81">
                <a:extLst>
                  <a:ext uri="{FF2B5EF4-FFF2-40B4-BE49-F238E27FC236}">
                    <a16:creationId xmlns:a16="http://schemas.microsoft.com/office/drawing/2014/main" id="{7D7C8749-C121-4076-AB14-61FAFC3C553E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51CF37C2-CB06-4D07-AC30-500F90E17393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84" name="直線單箭頭接點 43">
                <a:extLst>
                  <a:ext uri="{FF2B5EF4-FFF2-40B4-BE49-F238E27FC236}">
                    <a16:creationId xmlns:a16="http://schemas.microsoft.com/office/drawing/2014/main" id="{BFFDE95E-934C-4ABC-9A1E-470D731705D4}"/>
                  </a:ext>
                </a:extLst>
              </p:cNvPr>
              <p:cNvCxnSpPr>
                <a:cxnSpLocks/>
                <a:stCxn id="80" idx="0"/>
                <a:endCxn id="81" idx="4"/>
              </p:cNvCxnSpPr>
              <p:nvPr/>
            </p:nvCxnSpPr>
            <p:spPr>
              <a:xfrm flipH="1" flipV="1">
                <a:off x="2444454" y="3126275"/>
                <a:ext cx="3546" cy="8337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7DF7F89D-5110-44AB-958D-08941B31D198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77" name="直線單箭頭接點 43">
              <a:extLst>
                <a:ext uri="{FF2B5EF4-FFF2-40B4-BE49-F238E27FC236}">
                  <a16:creationId xmlns:a16="http://schemas.microsoft.com/office/drawing/2014/main" id="{E2DF7316-8B16-4741-B035-2FCAE761D77B}"/>
                </a:ext>
              </a:extLst>
            </p:cNvPr>
            <p:cNvCxnSpPr>
              <a:cxnSpLocks/>
              <a:stCxn id="81" idx="6"/>
              <a:endCxn id="83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62D89DA7-FAE3-428A-BC0F-B3365801E8FD}"/>
                </a:ext>
              </a:extLst>
            </p:cNvPr>
            <p:cNvCxnSpPr>
              <a:cxnSpLocks/>
              <a:stCxn id="83" idx="5"/>
              <a:endCxn id="82" idx="1"/>
            </p:cNvCxnSpPr>
            <p:nvPr/>
          </p:nvCxnSpPr>
          <p:spPr>
            <a:xfrm>
              <a:off x="-1853041" y="3928041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單箭頭接點 44">
              <a:extLst>
                <a:ext uri="{FF2B5EF4-FFF2-40B4-BE49-F238E27FC236}">
                  <a16:creationId xmlns:a16="http://schemas.microsoft.com/office/drawing/2014/main" id="{5D6F02BF-EA27-4259-BDEB-6C3B3164C59D}"/>
                </a:ext>
              </a:extLst>
            </p:cNvPr>
            <p:cNvCxnSpPr>
              <a:cxnSpLocks/>
              <a:stCxn id="85" idx="0"/>
              <a:endCxn id="83" idx="4"/>
            </p:cNvCxnSpPr>
            <p:nvPr/>
          </p:nvCxnSpPr>
          <p:spPr>
            <a:xfrm flipV="1"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7D6D80A2-C4EA-4BE1-917A-B4FDE8A57179}"/>
              </a:ext>
            </a:extLst>
          </p:cNvPr>
          <p:cNvGrpSpPr/>
          <p:nvPr/>
        </p:nvGrpSpPr>
        <p:grpSpPr>
          <a:xfrm>
            <a:off x="4992824" y="5087816"/>
            <a:ext cx="2634045" cy="1548138"/>
            <a:chOff x="-3326468" y="3544737"/>
            <a:chExt cx="2634045" cy="1548138"/>
          </a:xfrm>
        </p:grpSpPr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12EFB786-796B-4257-BE3F-CFA8A807A5F7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68DE62EA-05EF-4974-8953-C0559D2431C7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2A53374D-B79E-4CF2-B2FD-170EB9EAE29D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14FAEF04-2D39-4BEF-AD78-C3E9EC2CFCDE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AC29822B-90F4-4B3A-9587-F98390318406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95" name="直線單箭頭接點 43">
                <a:extLst>
                  <a:ext uri="{FF2B5EF4-FFF2-40B4-BE49-F238E27FC236}">
                    <a16:creationId xmlns:a16="http://schemas.microsoft.com/office/drawing/2014/main" id="{700E72B8-8B33-4F00-8175-4BB587CDA34B}"/>
                  </a:ext>
                </a:extLst>
              </p:cNvPr>
              <p:cNvCxnSpPr>
                <a:cxnSpLocks/>
                <a:stCxn id="91" idx="7"/>
                <a:endCxn id="94" idx="3"/>
              </p:cNvCxnSpPr>
              <p:nvPr/>
            </p:nvCxnSpPr>
            <p:spPr>
              <a:xfrm flipV="1">
                <a:off x="2651648" y="3041920"/>
                <a:ext cx="1032705" cy="100243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5132319B-3621-4AA1-ADA1-1FD272A3467B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88" name="直線單箭頭接點 43">
              <a:extLst>
                <a:ext uri="{FF2B5EF4-FFF2-40B4-BE49-F238E27FC236}">
                  <a16:creationId xmlns:a16="http://schemas.microsoft.com/office/drawing/2014/main" id="{D71E66BF-7A3C-4015-A07C-6127FB6DBFA4}"/>
                </a:ext>
              </a:extLst>
            </p:cNvPr>
            <p:cNvCxnSpPr>
              <a:cxnSpLocks/>
              <a:stCxn id="92" idx="6"/>
              <a:endCxn id="94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單箭頭接點 88">
              <a:extLst>
                <a:ext uri="{FF2B5EF4-FFF2-40B4-BE49-F238E27FC236}">
                  <a16:creationId xmlns:a16="http://schemas.microsoft.com/office/drawing/2014/main" id="{74FCAB57-931E-446B-99DE-E7F0EE488F05}"/>
                </a:ext>
              </a:extLst>
            </p:cNvPr>
            <p:cNvCxnSpPr>
              <a:cxnSpLocks/>
              <a:stCxn id="94" idx="4"/>
              <a:endCxn id="96" idx="0"/>
            </p:cNvCxnSpPr>
            <p:nvPr/>
          </p:nvCxnSpPr>
          <p:spPr>
            <a:xfrm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44">
              <a:extLst>
                <a:ext uri="{FF2B5EF4-FFF2-40B4-BE49-F238E27FC236}">
                  <a16:creationId xmlns:a16="http://schemas.microsoft.com/office/drawing/2014/main" id="{CF563BEA-BD4E-48F2-8CEC-C6EE2EA543E7}"/>
                </a:ext>
              </a:extLst>
            </p:cNvPr>
            <p:cNvCxnSpPr>
              <a:cxnSpLocks/>
              <a:stCxn id="96" idx="6"/>
              <a:endCxn id="93" idx="2"/>
            </p:cNvCxnSpPr>
            <p:nvPr/>
          </p:nvCxnSpPr>
          <p:spPr>
            <a:xfrm>
              <a:off x="-1788816" y="4859512"/>
              <a:ext cx="657835" cy="882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16BC901-E090-46DD-8E4F-E9D895196EF1}"/>
              </a:ext>
            </a:extLst>
          </p:cNvPr>
          <p:cNvGrpSpPr/>
          <p:nvPr/>
        </p:nvGrpSpPr>
        <p:grpSpPr>
          <a:xfrm>
            <a:off x="4985313" y="2765063"/>
            <a:ext cx="2634045" cy="1548138"/>
            <a:chOff x="1040253" y="5156011"/>
            <a:chExt cx="2634045" cy="1548138"/>
          </a:xfrm>
        </p:grpSpPr>
        <p:grpSp>
          <p:nvGrpSpPr>
            <p:cNvPr id="98" name="群組 97">
              <a:extLst>
                <a:ext uri="{FF2B5EF4-FFF2-40B4-BE49-F238E27FC236}">
                  <a16:creationId xmlns:a16="http://schemas.microsoft.com/office/drawing/2014/main" id="{44CE9CA2-07AA-4C59-92D6-8E9CF20752C0}"/>
                </a:ext>
              </a:extLst>
            </p:cNvPr>
            <p:cNvGrpSpPr/>
            <p:nvPr/>
          </p:nvGrpSpPr>
          <p:grpSpPr>
            <a:xfrm>
              <a:off x="1040253" y="5156011"/>
              <a:ext cx="2634045" cy="1548138"/>
              <a:chOff x="-3326468" y="3544737"/>
              <a:chExt cx="2634045" cy="1548138"/>
            </a:xfrm>
          </p:grpSpPr>
          <p:grpSp>
            <p:nvGrpSpPr>
              <p:cNvPr id="99" name="群組 98">
                <a:extLst>
                  <a:ext uri="{FF2B5EF4-FFF2-40B4-BE49-F238E27FC236}">
                    <a16:creationId xmlns:a16="http://schemas.microsoft.com/office/drawing/2014/main" id="{5ECA71EB-BC51-4B73-BB6E-502DF22AF320}"/>
                  </a:ext>
                </a:extLst>
              </p:cNvPr>
              <p:cNvGrpSpPr/>
              <p:nvPr/>
            </p:nvGrpSpPr>
            <p:grpSpPr>
              <a:xfrm>
                <a:off x="-3326468" y="3544737"/>
                <a:ext cx="2634045" cy="1548138"/>
                <a:chOff x="2156454" y="2550273"/>
                <a:chExt cx="3459545" cy="1985727"/>
              </a:xfrm>
            </p:grpSpPr>
            <p:sp>
              <p:nvSpPr>
                <p:cNvPr id="103" name="橢圓 102">
                  <a:extLst>
                    <a:ext uri="{FF2B5EF4-FFF2-40B4-BE49-F238E27FC236}">
                      <a16:creationId xmlns:a16="http://schemas.microsoft.com/office/drawing/2014/main" id="{8A0AC041-933E-4935-806F-963CE456AB7F}"/>
                    </a:ext>
                  </a:extLst>
                </p:cNvPr>
                <p:cNvSpPr/>
                <p:nvPr/>
              </p:nvSpPr>
              <p:spPr>
                <a:xfrm>
                  <a:off x="2160000" y="3960000"/>
                  <a:ext cx="576000" cy="576000"/>
                </a:xfrm>
                <a:prstGeom prst="ellipse">
                  <a:avLst/>
                </a:prstGeom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104" name="橢圓 103">
                  <a:extLst>
                    <a:ext uri="{FF2B5EF4-FFF2-40B4-BE49-F238E27FC236}">
                      <a16:creationId xmlns:a16="http://schemas.microsoft.com/office/drawing/2014/main" id="{CEC87B4B-5B4B-461B-909E-C52FBF0F92CD}"/>
                    </a:ext>
                  </a:extLst>
                </p:cNvPr>
                <p:cNvSpPr/>
                <p:nvPr/>
              </p:nvSpPr>
              <p:spPr>
                <a:xfrm>
                  <a:off x="2156454" y="2550275"/>
                  <a:ext cx="576000" cy="57600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1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105" name="橢圓 104">
                  <a:extLst>
                    <a:ext uri="{FF2B5EF4-FFF2-40B4-BE49-F238E27FC236}">
                      <a16:creationId xmlns:a16="http://schemas.microsoft.com/office/drawing/2014/main" id="{C94A40BF-84B1-4C30-A323-8A5E6D8D84E3}"/>
                    </a:ext>
                  </a:extLst>
                </p:cNvPr>
                <p:cNvSpPr/>
                <p:nvPr/>
              </p:nvSpPr>
              <p:spPr>
                <a:xfrm>
                  <a:off x="5039999" y="3959999"/>
                  <a:ext cx="576000" cy="57600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4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106" name="橢圓 105">
                  <a:extLst>
                    <a:ext uri="{FF2B5EF4-FFF2-40B4-BE49-F238E27FC236}">
                      <a16:creationId xmlns:a16="http://schemas.microsoft.com/office/drawing/2014/main" id="{862B3135-6A6F-412C-B816-7B1F5D5FD564}"/>
                    </a:ext>
                  </a:extLst>
                </p:cNvPr>
                <p:cNvSpPr/>
                <p:nvPr/>
              </p:nvSpPr>
              <p:spPr>
                <a:xfrm>
                  <a:off x="3600000" y="2550273"/>
                  <a:ext cx="576000" cy="57600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3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108" name="橢圓 107">
                  <a:extLst>
                    <a:ext uri="{FF2B5EF4-FFF2-40B4-BE49-F238E27FC236}">
                      <a16:creationId xmlns:a16="http://schemas.microsoft.com/office/drawing/2014/main" id="{F7C0CB28-6FAF-4EFE-B714-44A7BB386919}"/>
                    </a:ext>
                  </a:extLst>
                </p:cNvPr>
                <p:cNvSpPr/>
                <p:nvPr/>
              </p:nvSpPr>
              <p:spPr>
                <a:xfrm>
                  <a:off x="3600000" y="3948675"/>
                  <a:ext cx="576000" cy="57600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2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</p:grpSp>
          <p:cxnSp>
            <p:nvCxnSpPr>
              <p:cNvPr id="100" name="直線單箭頭接點 43">
                <a:extLst>
                  <a:ext uri="{FF2B5EF4-FFF2-40B4-BE49-F238E27FC236}">
                    <a16:creationId xmlns:a16="http://schemas.microsoft.com/office/drawing/2014/main" id="{F8E22FC8-549E-444D-8103-E1C693AF3FE4}"/>
                  </a:ext>
                </a:extLst>
              </p:cNvPr>
              <p:cNvCxnSpPr>
                <a:cxnSpLocks/>
                <a:stCxn id="104" idx="6"/>
                <a:endCxn id="106" idx="2"/>
              </p:cNvCxnSpPr>
              <p:nvPr/>
            </p:nvCxnSpPr>
            <p:spPr>
              <a:xfrm flipV="1">
                <a:off x="-2887910" y="3769272"/>
                <a:ext cx="660536" cy="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單箭頭接點 100">
                <a:extLst>
                  <a:ext uri="{FF2B5EF4-FFF2-40B4-BE49-F238E27FC236}">
                    <a16:creationId xmlns:a16="http://schemas.microsoft.com/office/drawing/2014/main" id="{D2C7ECCB-8D42-423F-91D4-3DD026B7E118}"/>
                  </a:ext>
                </a:extLst>
              </p:cNvPr>
              <p:cNvCxnSpPr>
                <a:cxnSpLocks/>
                <a:stCxn id="103" idx="0"/>
                <a:endCxn id="104" idx="4"/>
              </p:cNvCxnSpPr>
              <p:nvPr/>
            </p:nvCxnSpPr>
            <p:spPr>
              <a:xfrm flipH="1" flipV="1">
                <a:off x="-3107189" y="3993808"/>
                <a:ext cx="2700" cy="64999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直線單箭頭接點 118">
              <a:extLst>
                <a:ext uri="{FF2B5EF4-FFF2-40B4-BE49-F238E27FC236}">
                  <a16:creationId xmlns:a16="http://schemas.microsoft.com/office/drawing/2014/main" id="{A770EF54-2F35-4382-96A4-070892DA4F8D}"/>
                </a:ext>
              </a:extLst>
            </p:cNvPr>
            <p:cNvCxnSpPr>
              <a:cxnSpLocks/>
              <a:stCxn id="106" idx="4"/>
              <a:endCxn id="108" idx="0"/>
            </p:cNvCxnSpPr>
            <p:nvPr/>
          </p:nvCxnSpPr>
          <p:spPr>
            <a:xfrm>
              <a:off x="2358626" y="5605080"/>
              <a:ext cx="0" cy="6411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118">
              <a:extLst>
                <a:ext uri="{FF2B5EF4-FFF2-40B4-BE49-F238E27FC236}">
                  <a16:creationId xmlns:a16="http://schemas.microsoft.com/office/drawing/2014/main" id="{59D18A4D-82F5-40EC-B64B-BCDE6828B55C}"/>
                </a:ext>
              </a:extLst>
            </p:cNvPr>
            <p:cNvCxnSpPr>
              <a:cxnSpLocks/>
              <a:stCxn id="108" idx="6"/>
              <a:endCxn id="105" idx="2"/>
            </p:cNvCxnSpPr>
            <p:nvPr/>
          </p:nvCxnSpPr>
          <p:spPr>
            <a:xfrm>
              <a:off x="2577905" y="6470786"/>
              <a:ext cx="657835" cy="882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AE81CCF1-FAD7-4E13-88B9-28CA94F8E83B}"/>
              </a:ext>
            </a:extLst>
          </p:cNvPr>
          <p:cNvGrpSpPr/>
          <p:nvPr/>
        </p:nvGrpSpPr>
        <p:grpSpPr>
          <a:xfrm>
            <a:off x="1088116" y="5108183"/>
            <a:ext cx="2634045" cy="1548138"/>
            <a:chOff x="-3326468" y="3544737"/>
            <a:chExt cx="2634045" cy="1548138"/>
          </a:xfrm>
        </p:grpSpPr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63AA0557-D10A-4723-AD8E-A7B7C624A630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130" name="橢圓 129">
                <a:extLst>
                  <a:ext uri="{FF2B5EF4-FFF2-40B4-BE49-F238E27FC236}">
                    <a16:creationId xmlns:a16="http://schemas.microsoft.com/office/drawing/2014/main" id="{7DA8E5CD-FE7C-4074-AB80-D3083EE974AB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31" name="橢圓 130">
                <a:extLst>
                  <a:ext uri="{FF2B5EF4-FFF2-40B4-BE49-F238E27FC236}">
                    <a16:creationId xmlns:a16="http://schemas.microsoft.com/office/drawing/2014/main" id="{7761A9E3-7133-4ED5-91F1-841C468EE0AB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32" name="橢圓 131">
                <a:extLst>
                  <a:ext uri="{FF2B5EF4-FFF2-40B4-BE49-F238E27FC236}">
                    <a16:creationId xmlns:a16="http://schemas.microsoft.com/office/drawing/2014/main" id="{21E7A79A-B249-4475-9EE8-B94EC701CF35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133" name="橢圓 132">
                <a:extLst>
                  <a:ext uri="{FF2B5EF4-FFF2-40B4-BE49-F238E27FC236}">
                    <a16:creationId xmlns:a16="http://schemas.microsoft.com/office/drawing/2014/main" id="{A88B25D5-40A0-48D4-A979-3B4E77281CEE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134" name="直線單箭頭接點 43">
                <a:extLst>
                  <a:ext uri="{FF2B5EF4-FFF2-40B4-BE49-F238E27FC236}">
                    <a16:creationId xmlns:a16="http://schemas.microsoft.com/office/drawing/2014/main" id="{3F61C1FB-1D78-40F1-97BA-4511FE06182F}"/>
                  </a:ext>
                </a:extLst>
              </p:cNvPr>
              <p:cNvCxnSpPr>
                <a:cxnSpLocks/>
                <a:stCxn id="130" idx="0"/>
                <a:endCxn id="131" idx="4"/>
              </p:cNvCxnSpPr>
              <p:nvPr/>
            </p:nvCxnSpPr>
            <p:spPr>
              <a:xfrm flipH="1" flipV="1">
                <a:off x="2444454" y="3126275"/>
                <a:ext cx="3546" cy="8337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橢圓 134">
                <a:extLst>
                  <a:ext uri="{FF2B5EF4-FFF2-40B4-BE49-F238E27FC236}">
                    <a16:creationId xmlns:a16="http://schemas.microsoft.com/office/drawing/2014/main" id="{6F93DAC7-18F9-4234-8E1A-616C38BA0654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127" name="直線單箭頭接點 43">
              <a:extLst>
                <a:ext uri="{FF2B5EF4-FFF2-40B4-BE49-F238E27FC236}">
                  <a16:creationId xmlns:a16="http://schemas.microsoft.com/office/drawing/2014/main" id="{EB1B7597-3172-40F7-8446-A3DEB1AAE266}"/>
                </a:ext>
              </a:extLst>
            </p:cNvPr>
            <p:cNvCxnSpPr>
              <a:cxnSpLocks/>
              <a:stCxn id="135" idx="6"/>
              <a:endCxn id="132" idx="2"/>
            </p:cNvCxnSpPr>
            <p:nvPr/>
          </p:nvCxnSpPr>
          <p:spPr>
            <a:xfrm>
              <a:off x="-1788816" y="4859512"/>
              <a:ext cx="657835" cy="882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單箭頭接點 127">
              <a:extLst>
                <a:ext uri="{FF2B5EF4-FFF2-40B4-BE49-F238E27FC236}">
                  <a16:creationId xmlns:a16="http://schemas.microsoft.com/office/drawing/2014/main" id="{6B23C438-0495-4C0D-9E7D-A4FD1D5FA9D3}"/>
                </a:ext>
              </a:extLst>
            </p:cNvPr>
            <p:cNvCxnSpPr>
              <a:cxnSpLocks/>
              <a:stCxn id="133" idx="5"/>
              <a:endCxn id="132" idx="1"/>
            </p:cNvCxnSpPr>
            <p:nvPr/>
          </p:nvCxnSpPr>
          <p:spPr>
            <a:xfrm>
              <a:off x="-1853041" y="3928041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單箭頭接點 44">
              <a:extLst>
                <a:ext uri="{FF2B5EF4-FFF2-40B4-BE49-F238E27FC236}">
                  <a16:creationId xmlns:a16="http://schemas.microsoft.com/office/drawing/2014/main" id="{0C42439E-7FC4-477C-ACE8-C97E11012313}"/>
                </a:ext>
              </a:extLst>
            </p:cNvPr>
            <p:cNvCxnSpPr>
              <a:cxnSpLocks/>
              <a:stCxn id="131" idx="6"/>
              <a:endCxn id="133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425B46E4-8E9B-4A82-9443-A21DB7A9A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43" y="-1115743"/>
            <a:ext cx="4062230" cy="315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8383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3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8335838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新細明體" panose="02020500000000000000" pitchFamily="18" charset="-120"/>
              </a:rPr>
              <a:t>You have to: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Use a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linked list </a:t>
            </a:r>
            <a:r>
              <a:rPr lang="en-US" altLang="zh-TW" dirty="0">
                <a:ea typeface="新細明體" panose="02020500000000000000" pitchFamily="18" charset="-120"/>
              </a:rPr>
              <a:t>to save the children for each node</a:t>
            </a:r>
          </a:p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Use a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pointer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to save the parent for each node</a:t>
            </a:r>
            <a:endParaRPr lang="en-US" altLang="zh-TW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altLang="zh-TW" dirty="0"/>
              <a:t>You can use the structure like this:</a:t>
            </a:r>
          </a:p>
          <a:p>
            <a:endParaRPr lang="en-US" altLang="zh-TW" dirty="0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Requirement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04A9025-B8E1-4DA0-BE0C-9A623EECF827}"/>
              </a:ext>
            </a:extLst>
          </p:cNvPr>
          <p:cNvSpPr/>
          <p:nvPr/>
        </p:nvSpPr>
        <p:spPr>
          <a:xfrm>
            <a:off x="299791" y="418321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000" dirty="0"/>
              <a:t>typedef struct node* </a:t>
            </a:r>
            <a:r>
              <a:rPr lang="en-US" altLang="zh-TW" sz="2000" dirty="0" err="1"/>
              <a:t>NodePtr</a:t>
            </a:r>
            <a:r>
              <a:rPr lang="en-US" altLang="zh-TW" sz="2000" dirty="0"/>
              <a:t>;</a:t>
            </a:r>
            <a:br>
              <a:rPr lang="en-US" altLang="zh-TW" sz="2000" dirty="0"/>
            </a:br>
            <a:r>
              <a:rPr lang="en-US" altLang="zh-TW" sz="2000" dirty="0"/>
              <a:t>typedef struct Node {</a:t>
            </a:r>
            <a:br>
              <a:rPr lang="en-US" altLang="zh-TW" sz="2000" dirty="0"/>
            </a:br>
            <a:r>
              <a:rPr lang="en-US" altLang="zh-TW" sz="2000" dirty="0"/>
              <a:t>	int id;</a:t>
            </a:r>
            <a:br>
              <a:rPr lang="en-US" altLang="zh-TW" sz="2000" dirty="0"/>
            </a:br>
            <a:r>
              <a:rPr lang="en-US" altLang="zh-TW" sz="2000" dirty="0"/>
              <a:t>	</a:t>
            </a:r>
            <a:r>
              <a:rPr lang="en-US" altLang="zh-TW" sz="2000" dirty="0" err="1"/>
              <a:t>ListNodePtr</a:t>
            </a:r>
            <a:r>
              <a:rPr lang="en-US" altLang="zh-TW" sz="2000" dirty="0"/>
              <a:t> children;</a:t>
            </a:r>
            <a:br>
              <a:rPr lang="en-US" altLang="zh-TW" sz="2000" dirty="0"/>
            </a:br>
            <a:r>
              <a:rPr lang="en-US" altLang="zh-TW" sz="2000" dirty="0"/>
              <a:t>	</a:t>
            </a:r>
            <a:r>
              <a:rPr lang="en-US" altLang="zh-TW" sz="2000" dirty="0" err="1"/>
              <a:t>NodePtr</a:t>
            </a:r>
            <a:r>
              <a:rPr lang="en-US" altLang="zh-TW" sz="2000" dirty="0"/>
              <a:t> parent;</a:t>
            </a:r>
            <a:br>
              <a:rPr lang="en-US" altLang="zh-TW" sz="2000" dirty="0"/>
            </a:br>
            <a:r>
              <a:rPr lang="en-US" altLang="zh-TW" sz="2000" dirty="0"/>
              <a:t>};</a:t>
            </a:r>
            <a:endParaRPr lang="zh-TW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4422EF-4F4B-4302-A15B-B3CF3A2E23C4}"/>
              </a:ext>
            </a:extLst>
          </p:cNvPr>
          <p:cNvSpPr/>
          <p:nvPr/>
        </p:nvSpPr>
        <p:spPr>
          <a:xfrm>
            <a:off x="4232369" y="4188923"/>
            <a:ext cx="504209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typedef struct </a:t>
            </a:r>
            <a:r>
              <a:rPr lang="en-US" altLang="zh-TW" sz="2000" dirty="0" err="1"/>
              <a:t>ListNode</a:t>
            </a:r>
            <a:r>
              <a:rPr lang="en-US" altLang="zh-TW" sz="2000" dirty="0"/>
              <a:t>* </a:t>
            </a:r>
            <a:r>
              <a:rPr lang="en-US" altLang="zh-TW" sz="2000" dirty="0" err="1"/>
              <a:t>ListNodePtr</a:t>
            </a:r>
            <a:r>
              <a:rPr lang="en-US" altLang="zh-TW" sz="2000" dirty="0"/>
              <a:t>;</a:t>
            </a:r>
            <a:br>
              <a:rPr lang="en-US" altLang="zh-TW" sz="2000" dirty="0"/>
            </a:br>
            <a:r>
              <a:rPr lang="en-US" altLang="zh-TW" sz="2000" dirty="0"/>
              <a:t>typedef struct </a:t>
            </a:r>
            <a:r>
              <a:rPr lang="en-US" altLang="zh-TW" sz="2000" dirty="0" err="1"/>
              <a:t>ListNode</a:t>
            </a:r>
            <a:r>
              <a:rPr lang="en-US" altLang="zh-TW" sz="2000" dirty="0"/>
              <a:t> {</a:t>
            </a:r>
            <a:br>
              <a:rPr lang="en-US" altLang="zh-TW" sz="2000" dirty="0"/>
            </a:br>
            <a:r>
              <a:rPr lang="en-US" altLang="zh-TW" sz="2000" dirty="0"/>
              <a:t>	</a:t>
            </a:r>
            <a:r>
              <a:rPr lang="en-US" altLang="zh-TW" sz="2000" dirty="0" err="1"/>
              <a:t>NodePtr</a:t>
            </a:r>
            <a:r>
              <a:rPr lang="en-US" altLang="zh-TW" sz="2000" dirty="0"/>
              <a:t> data;</a:t>
            </a:r>
            <a:br>
              <a:rPr lang="en-US" altLang="zh-TW" sz="2000" dirty="0"/>
            </a:br>
            <a:r>
              <a:rPr lang="en-US" altLang="zh-TW" sz="2000" dirty="0"/>
              <a:t>	</a:t>
            </a:r>
            <a:r>
              <a:rPr lang="en-US" altLang="zh-TW" sz="2000" dirty="0" err="1"/>
              <a:t>ListNodePtr</a:t>
            </a:r>
            <a:r>
              <a:rPr lang="en-US" altLang="zh-TW" sz="2000" dirty="0"/>
              <a:t> link;</a:t>
            </a:r>
            <a:br>
              <a:rPr lang="en-US" altLang="zh-TW" sz="2000" dirty="0"/>
            </a:br>
            <a:r>
              <a:rPr lang="en-US" altLang="zh-TW" sz="2000" dirty="0"/>
              <a:t>};</a:t>
            </a:r>
            <a:endParaRPr lang="zh-TW" alt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3B2641-E586-4109-B6E3-9601616DB558}"/>
              </a:ext>
            </a:extLst>
          </p:cNvPr>
          <p:cNvSpPr/>
          <p:nvPr/>
        </p:nvSpPr>
        <p:spPr>
          <a:xfrm>
            <a:off x="299790" y="6122209"/>
            <a:ext cx="74405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err="1"/>
              <a:t>NodePtr</a:t>
            </a:r>
            <a:r>
              <a:rPr lang="en-US" altLang="zh-TW" sz="2000" dirty="0"/>
              <a:t> switches = malloc (</a:t>
            </a:r>
            <a:r>
              <a:rPr lang="en-US" altLang="zh-TW" sz="2000" dirty="0" err="1"/>
              <a:t>sizeof</a:t>
            </a:r>
            <a:r>
              <a:rPr lang="en-US" altLang="zh-TW" sz="2000" dirty="0"/>
              <a:t>(Node)*</a:t>
            </a:r>
            <a:r>
              <a:rPr lang="en-US" altLang="zh-TW" sz="2000" dirty="0" err="1"/>
              <a:t>num_of_nodes</a:t>
            </a:r>
            <a:r>
              <a:rPr lang="en-US" altLang="zh-TW" sz="2000" dirty="0"/>
              <a:t>);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97034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8335838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新細明體" panose="02020500000000000000" pitchFamily="18" charset="-120"/>
              </a:rPr>
              <a:t>Minimizing the number of update rounds is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NP-hard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You cannot find an efficient algorithm for this problem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unless NP = P</a:t>
            </a:r>
            <a:endParaRPr lang="en-US" altLang="zh-TW" dirty="0">
              <a:solidFill>
                <a:srgbClr val="0070C0"/>
              </a:solidFill>
              <a:ea typeface="Cambria Math" panose="02040503050406030204" pitchFamily="18" charset="0"/>
            </a:endParaRPr>
          </a:p>
          <a:p>
            <a:endParaRPr lang="en-US" altLang="zh-TW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There are many heuristic algorithms</a:t>
            </a:r>
          </a:p>
          <a:p>
            <a:r>
              <a:rPr lang="en-US" altLang="zh-TW" dirty="0"/>
              <a:t>“Loop-Free Route Updates for Software-Defined Networks,” in IEEE/ACM TON 2018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上一屆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實作的）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dirty="0">
                <a:ea typeface="Cambria Math" panose="02040503050406030204" pitchFamily="18" charset="0"/>
                <a:sym typeface="Wingdings" pitchFamily="2" charset="2"/>
              </a:rPr>
              <a:t>“</a:t>
            </a:r>
            <a:r>
              <a:rPr lang="en-US" altLang="zh-TW" dirty="0"/>
              <a:t>On Consistent Updates in Software Defined Networks</a:t>
            </a:r>
            <a:r>
              <a:rPr lang="en-US" altLang="zh-TW" dirty="0">
                <a:ea typeface="Cambria Math" panose="02040503050406030204" pitchFamily="18" charset="0"/>
                <a:sym typeface="Wingdings" pitchFamily="2" charset="2"/>
              </a:rPr>
              <a:t>”, in ACM </a:t>
            </a:r>
            <a:r>
              <a:rPr lang="en-US" altLang="zh-TW" dirty="0" err="1">
                <a:ea typeface="Cambria Math" panose="02040503050406030204" pitchFamily="18" charset="0"/>
                <a:sym typeface="Wingdings" pitchFamily="2" charset="2"/>
              </a:rPr>
              <a:t>HotNets</a:t>
            </a:r>
            <a:r>
              <a:rPr lang="en-US" altLang="zh-TW" dirty="0">
                <a:ea typeface="Cambria Math" panose="02040503050406030204" pitchFamily="18" charset="0"/>
                <a:sym typeface="Wingdings" pitchFamily="2" charset="2"/>
              </a:rPr>
              <a:t> 2013. </a:t>
            </a:r>
            <a:r>
              <a:rPr lang="en-US" altLang="zh-TW" dirty="0"/>
              <a:t>(</a:t>
            </a:r>
            <a:r>
              <a:rPr lang="zh-TW" altLang="en-US" dirty="0"/>
              <a:t>你們要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實作的）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dirty="0">
                <a:solidFill>
                  <a:schemeClr val="tx1"/>
                </a:solidFill>
                <a:ea typeface="Cambria Math" panose="02040503050406030204" pitchFamily="18" charset="0"/>
              </a:rPr>
              <a:t>…</a:t>
            </a:r>
          </a:p>
          <a:p>
            <a:endParaRPr lang="en-US" altLang="zh-TW" dirty="0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383810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Input Sample: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use </a:t>
            </a:r>
            <a:r>
              <a:rPr lang="en-US" altLang="zh-TW" dirty="0" err="1">
                <a:solidFill>
                  <a:srgbClr val="FF0000"/>
                </a:solidFill>
                <a:ea typeface="新細明體" panose="02020500000000000000" pitchFamily="18" charset="-120"/>
              </a:rPr>
              <a:t>scanf</a:t>
            </a:r>
            <a:endParaRPr lang="en-US" altLang="zh-TW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3"/>
            <a:ext cx="8496944" cy="45201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#Nodes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Tree1 	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Tree2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e.g., 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5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1	3	3	4	-1</a:t>
            </a:r>
          </a:p>
          <a:p>
            <a:pPr marL="0" indent="0">
              <a:buNone/>
            </a:pPr>
            <a:r>
              <a:rPr lang="en-US" altLang="zh-TW" dirty="0">
                <a:ea typeface="Cambria Math" panose="02040503050406030204" pitchFamily="18" charset="0"/>
              </a:rPr>
              <a:t>3	3	4	2	-1</a:t>
            </a:r>
            <a:endParaRPr lang="en-US" altLang="zh-CN" dirty="0">
              <a:ea typeface="Cambria Math" panose="02040503050406030204" pitchFamily="18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AD31563-F216-412B-8EB0-26586C1FF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401108"/>
              </p:ext>
            </p:extLst>
          </p:nvPr>
        </p:nvGraphicFramePr>
        <p:xfrm>
          <a:off x="5876494" y="2390047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11CFCAD-46BF-4B92-B5AD-D7C31BC70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091458"/>
              </p:ext>
            </p:extLst>
          </p:nvPr>
        </p:nvGraphicFramePr>
        <p:xfrm>
          <a:off x="5876494" y="5219597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746D79CD-B433-4D56-A28B-5BC575C98DA2}"/>
              </a:ext>
            </a:extLst>
          </p:cNvPr>
          <p:cNvSpPr txBox="1"/>
          <p:nvPr/>
        </p:nvSpPr>
        <p:spPr>
          <a:xfrm>
            <a:off x="4546490" y="2396678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Node ID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0C598DD-9DD2-432E-A9AD-B83CBAC8D9B9}"/>
              </a:ext>
            </a:extLst>
          </p:cNvPr>
          <p:cNvSpPr txBox="1"/>
          <p:nvPr/>
        </p:nvSpPr>
        <p:spPr>
          <a:xfrm>
            <a:off x="4309937" y="2842782"/>
            <a:ext cx="1591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To/Parent </a:t>
            </a:r>
            <a:endParaRPr lang="zh-TW" altLang="en-US" dirty="0">
              <a:solidFill>
                <a:srgbClr val="0070C0"/>
              </a:solidFill>
              <a:latin typeface="Cambria Math" panose="020405030504060302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B559816-B0ED-47EF-A399-0065DC4B667F}"/>
              </a:ext>
            </a:extLst>
          </p:cNvPr>
          <p:cNvSpPr txBox="1"/>
          <p:nvPr/>
        </p:nvSpPr>
        <p:spPr>
          <a:xfrm>
            <a:off x="4580350" y="5221615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Node ID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7247577-DE09-4DB0-A670-B5E06556E08F}"/>
              </a:ext>
            </a:extLst>
          </p:cNvPr>
          <p:cNvSpPr txBox="1"/>
          <p:nvPr/>
        </p:nvSpPr>
        <p:spPr>
          <a:xfrm>
            <a:off x="4306429" y="5672332"/>
            <a:ext cx="1591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To/Parent </a:t>
            </a:r>
            <a:endParaRPr lang="zh-TW" altLang="en-US" dirty="0">
              <a:solidFill>
                <a:srgbClr val="0070C0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8B811815-9722-485A-BBC7-248C3E7B2DEE}"/>
              </a:ext>
            </a:extLst>
          </p:cNvPr>
          <p:cNvGrpSpPr/>
          <p:nvPr/>
        </p:nvGrpSpPr>
        <p:grpSpPr>
          <a:xfrm>
            <a:off x="5364088" y="691420"/>
            <a:ext cx="2634045" cy="1548138"/>
            <a:chOff x="-3326468" y="3544737"/>
            <a:chExt cx="2634045" cy="1548138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478E0527-20E4-400E-99B4-8AFEE70F879C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5AB0C07C-4AAB-4B4B-B86E-3CE298483601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2E55E081-5CB6-4A30-A79C-09937EF2951A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3CB58F8D-FE2D-4A74-A52C-0A297DD82435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0195A6C1-2C5A-4631-8E58-844EF0E0DC7A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48" name="直線單箭頭接點 43">
                <a:extLst>
                  <a:ext uri="{FF2B5EF4-FFF2-40B4-BE49-F238E27FC236}">
                    <a16:creationId xmlns:a16="http://schemas.microsoft.com/office/drawing/2014/main" id="{721314BA-8709-4B98-93E4-33DE289F6E98}"/>
                  </a:ext>
                </a:extLst>
              </p:cNvPr>
              <p:cNvCxnSpPr>
                <a:cxnSpLocks/>
                <a:stCxn id="44" idx="0"/>
                <a:endCxn id="45" idx="4"/>
              </p:cNvCxnSpPr>
              <p:nvPr/>
            </p:nvCxnSpPr>
            <p:spPr>
              <a:xfrm flipH="1" flipV="1">
                <a:off x="2444454" y="3126275"/>
                <a:ext cx="3546" cy="8337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B673C57C-D3B8-46A8-9A4D-F2FF0CF0F2E1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41" name="直線單箭頭接點 43">
              <a:extLst>
                <a:ext uri="{FF2B5EF4-FFF2-40B4-BE49-F238E27FC236}">
                  <a16:creationId xmlns:a16="http://schemas.microsoft.com/office/drawing/2014/main" id="{24CE4E98-F9D4-433E-A313-5B8CAFAD8A52}"/>
                </a:ext>
              </a:extLst>
            </p:cNvPr>
            <p:cNvCxnSpPr>
              <a:cxnSpLocks/>
              <a:stCxn id="45" idx="6"/>
              <a:endCxn id="47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A812267D-994F-4031-AA7E-DEE505ABB18C}"/>
                </a:ext>
              </a:extLst>
            </p:cNvPr>
            <p:cNvCxnSpPr>
              <a:cxnSpLocks/>
              <a:stCxn id="47" idx="5"/>
              <a:endCxn id="46" idx="1"/>
            </p:cNvCxnSpPr>
            <p:nvPr/>
          </p:nvCxnSpPr>
          <p:spPr>
            <a:xfrm>
              <a:off x="-1853041" y="3928041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4">
              <a:extLst>
                <a:ext uri="{FF2B5EF4-FFF2-40B4-BE49-F238E27FC236}">
                  <a16:creationId xmlns:a16="http://schemas.microsoft.com/office/drawing/2014/main" id="{AD1D1A91-4B32-4D81-91C2-F3D1FD82B1F1}"/>
                </a:ext>
              </a:extLst>
            </p:cNvPr>
            <p:cNvCxnSpPr>
              <a:cxnSpLocks/>
              <a:stCxn id="49" idx="0"/>
              <a:endCxn id="47" idx="4"/>
            </p:cNvCxnSpPr>
            <p:nvPr/>
          </p:nvCxnSpPr>
          <p:spPr>
            <a:xfrm flipV="1"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5BD550BF-5FA8-4136-9353-DA7C9D28B2E8}"/>
              </a:ext>
            </a:extLst>
          </p:cNvPr>
          <p:cNvGrpSpPr/>
          <p:nvPr/>
        </p:nvGrpSpPr>
        <p:grpSpPr>
          <a:xfrm>
            <a:off x="5365438" y="3461567"/>
            <a:ext cx="2634045" cy="1548138"/>
            <a:chOff x="-3326468" y="3544737"/>
            <a:chExt cx="2634045" cy="1548138"/>
          </a:xfrm>
        </p:grpSpPr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6DC7B4D3-9C0F-43AD-AB16-E48E285CE2C8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55" name="橢圓 54">
                <a:extLst>
                  <a:ext uri="{FF2B5EF4-FFF2-40B4-BE49-F238E27FC236}">
                    <a16:creationId xmlns:a16="http://schemas.microsoft.com/office/drawing/2014/main" id="{AA01B203-D92D-4C0F-8C8B-1D2071CA1160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6" name="橢圓 55">
                <a:extLst>
                  <a:ext uri="{FF2B5EF4-FFF2-40B4-BE49-F238E27FC236}">
                    <a16:creationId xmlns:a16="http://schemas.microsoft.com/office/drawing/2014/main" id="{56623B82-213D-4DC8-949E-5689D42D59C0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AD71583A-A34C-482C-A455-D6F42D1E0862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46A526AF-FDDB-45F0-BE36-DC8752A9D305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59" name="直線單箭頭接點 43">
                <a:extLst>
                  <a:ext uri="{FF2B5EF4-FFF2-40B4-BE49-F238E27FC236}">
                    <a16:creationId xmlns:a16="http://schemas.microsoft.com/office/drawing/2014/main" id="{7A0DE5C5-9A62-4DF6-ABEF-4C54B7C0C40A}"/>
                  </a:ext>
                </a:extLst>
              </p:cNvPr>
              <p:cNvCxnSpPr>
                <a:cxnSpLocks/>
                <a:stCxn id="55" idx="7"/>
                <a:endCxn id="58" idx="3"/>
              </p:cNvCxnSpPr>
              <p:nvPr/>
            </p:nvCxnSpPr>
            <p:spPr>
              <a:xfrm flipV="1">
                <a:off x="2651648" y="3041920"/>
                <a:ext cx="1032705" cy="100243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5EC749D-BE14-4B8B-B694-D3A121661542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52" name="直線單箭頭接點 43">
              <a:extLst>
                <a:ext uri="{FF2B5EF4-FFF2-40B4-BE49-F238E27FC236}">
                  <a16:creationId xmlns:a16="http://schemas.microsoft.com/office/drawing/2014/main" id="{0099A394-7A46-4431-8EDC-EF3CFFA4E29A}"/>
                </a:ext>
              </a:extLst>
            </p:cNvPr>
            <p:cNvCxnSpPr>
              <a:cxnSpLocks/>
              <a:stCxn id="56" idx="6"/>
              <a:endCxn id="58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95C0A739-A46F-41A7-B06B-728AEA5CC2B2}"/>
                </a:ext>
              </a:extLst>
            </p:cNvPr>
            <p:cNvCxnSpPr>
              <a:cxnSpLocks/>
              <a:stCxn id="58" idx="4"/>
              <a:endCxn id="60" idx="0"/>
            </p:cNvCxnSpPr>
            <p:nvPr/>
          </p:nvCxnSpPr>
          <p:spPr>
            <a:xfrm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44">
              <a:extLst>
                <a:ext uri="{FF2B5EF4-FFF2-40B4-BE49-F238E27FC236}">
                  <a16:creationId xmlns:a16="http://schemas.microsoft.com/office/drawing/2014/main" id="{4B2D7E8E-897F-4C45-AC51-F291BC58406A}"/>
                </a:ext>
              </a:extLst>
            </p:cNvPr>
            <p:cNvCxnSpPr>
              <a:cxnSpLocks/>
              <a:stCxn id="60" idx="6"/>
              <a:endCxn id="57" idx="2"/>
            </p:cNvCxnSpPr>
            <p:nvPr/>
          </p:nvCxnSpPr>
          <p:spPr>
            <a:xfrm>
              <a:off x="-1788816" y="4859512"/>
              <a:ext cx="657835" cy="882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9CDC185-9E00-4697-A2BD-268772A4A88E}"/>
              </a:ext>
            </a:extLst>
          </p:cNvPr>
          <p:cNvSpPr txBox="1"/>
          <p:nvPr/>
        </p:nvSpPr>
        <p:spPr>
          <a:xfrm>
            <a:off x="7505254" y="1276556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Des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072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Output Sample: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use </a:t>
            </a:r>
            <a:r>
              <a:rPr lang="en-US" altLang="zh-TW" dirty="0" err="1">
                <a:solidFill>
                  <a:srgbClr val="FF0000"/>
                </a:solidFill>
                <a:ea typeface="新細明體" panose="02020500000000000000" pitchFamily="18" charset="-120"/>
              </a:rPr>
              <a:t>printf</a:t>
            </a:r>
            <a:endParaRPr lang="en-US" altLang="zh-TW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2"/>
            <a:ext cx="8496944" cy="53568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#Rounds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Tree1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Tree2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e.g.,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4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1	3	3	4	-1</a:t>
            </a:r>
          </a:p>
          <a:p>
            <a:pPr marL="0" indent="0">
              <a:buNone/>
            </a:pPr>
            <a:r>
              <a:rPr lang="en-US" altLang="zh-TW" dirty="0">
                <a:ea typeface="Cambria Math" panose="02040503050406030204" pitchFamily="18" charset="0"/>
              </a:rPr>
              <a:t>1	3	</a:t>
            </a:r>
            <a:r>
              <a:rPr lang="en-US" altLang="zh-TW" dirty="0">
                <a:solidFill>
                  <a:srgbClr val="FF0000"/>
                </a:solidFill>
                <a:ea typeface="Cambria Math" panose="02040503050406030204" pitchFamily="18" charset="0"/>
              </a:rPr>
              <a:t>4</a:t>
            </a:r>
            <a:r>
              <a:rPr lang="en-US" altLang="zh-TW" dirty="0">
                <a:ea typeface="Cambria Math" panose="02040503050406030204" pitchFamily="18" charset="0"/>
              </a:rPr>
              <a:t>	4	-1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1	3	4	</a:t>
            </a:r>
            <a:r>
              <a:rPr lang="en-US" altLang="zh-CN" dirty="0">
                <a:solidFill>
                  <a:srgbClr val="FF0000"/>
                </a:solidFill>
                <a:ea typeface="Cambria Math" panose="02040503050406030204" pitchFamily="18" charset="0"/>
              </a:rPr>
              <a:t>2</a:t>
            </a:r>
            <a:r>
              <a:rPr lang="en-US" altLang="zh-CN" dirty="0">
                <a:ea typeface="Cambria Math" panose="02040503050406030204" pitchFamily="18" charset="0"/>
              </a:rPr>
              <a:t>	-1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  <a:ea typeface="Cambria Math" panose="02040503050406030204" pitchFamily="18" charset="0"/>
              </a:rPr>
              <a:t>3	3</a:t>
            </a:r>
            <a:r>
              <a:rPr lang="en-US" altLang="zh-TW" dirty="0">
                <a:ea typeface="Cambria Math" panose="02040503050406030204" pitchFamily="18" charset="0"/>
              </a:rPr>
              <a:t>	4	2	-1</a:t>
            </a:r>
            <a:endParaRPr lang="en-US" altLang="zh-CN" dirty="0">
              <a:ea typeface="Cambria Math" panose="020405030504060302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38F2500-973F-4A7D-878E-3866E0A39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879204"/>
              </p:ext>
            </p:extLst>
          </p:nvPr>
        </p:nvGraphicFramePr>
        <p:xfrm>
          <a:off x="5855286" y="2215909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E13FB1-A87F-48AC-91F4-9D0884F5F560}"/>
              </a:ext>
            </a:extLst>
          </p:cNvPr>
          <p:cNvSpPr txBox="1"/>
          <p:nvPr/>
        </p:nvSpPr>
        <p:spPr>
          <a:xfrm>
            <a:off x="4525282" y="2222540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Node ID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9A2883-187D-4852-B527-E086431D1880}"/>
              </a:ext>
            </a:extLst>
          </p:cNvPr>
          <p:cNvSpPr txBox="1"/>
          <p:nvPr/>
        </p:nvSpPr>
        <p:spPr>
          <a:xfrm>
            <a:off x="4288729" y="2668644"/>
            <a:ext cx="1591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To/Parent </a:t>
            </a:r>
            <a:endParaRPr lang="zh-TW" altLang="en-US" dirty="0">
              <a:solidFill>
                <a:srgbClr val="0070C0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9362B9C0-A5BE-40DC-B229-91BB614C8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101717"/>
              </p:ext>
            </p:extLst>
          </p:nvPr>
        </p:nvGraphicFramePr>
        <p:xfrm>
          <a:off x="5876494" y="5609306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F120934-CF75-4DED-92FD-9F144ADFBFA3}"/>
              </a:ext>
            </a:extLst>
          </p:cNvPr>
          <p:cNvSpPr txBox="1"/>
          <p:nvPr/>
        </p:nvSpPr>
        <p:spPr>
          <a:xfrm>
            <a:off x="4580350" y="5611324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Node ID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1D92F61-A8CC-413A-9B39-BA9F16CF8F4D}"/>
              </a:ext>
            </a:extLst>
          </p:cNvPr>
          <p:cNvSpPr txBox="1"/>
          <p:nvPr/>
        </p:nvSpPr>
        <p:spPr>
          <a:xfrm>
            <a:off x="4306429" y="6062041"/>
            <a:ext cx="1591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To/Parent </a:t>
            </a:r>
            <a:endParaRPr lang="zh-TW" altLang="en-US" dirty="0">
              <a:solidFill>
                <a:srgbClr val="0070C0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AB966832-378D-4164-A07C-D11A991BD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317641"/>
              </p:ext>
            </p:extLst>
          </p:nvPr>
        </p:nvGraphicFramePr>
        <p:xfrm>
          <a:off x="5880640" y="3363031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sp>
        <p:nvSpPr>
          <p:cNvPr id="18" name="文字方塊 17">
            <a:extLst>
              <a:ext uri="{FF2B5EF4-FFF2-40B4-BE49-F238E27FC236}">
                <a16:creationId xmlns:a16="http://schemas.microsoft.com/office/drawing/2014/main" id="{D9F4859F-0605-4D59-ADAD-4AB291CACC3A}"/>
              </a:ext>
            </a:extLst>
          </p:cNvPr>
          <p:cNvSpPr txBox="1"/>
          <p:nvPr/>
        </p:nvSpPr>
        <p:spPr>
          <a:xfrm>
            <a:off x="4584496" y="3365049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Node ID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2765B35-96D0-4943-B51A-73AF97FDC5CB}"/>
              </a:ext>
            </a:extLst>
          </p:cNvPr>
          <p:cNvSpPr txBox="1"/>
          <p:nvPr/>
        </p:nvSpPr>
        <p:spPr>
          <a:xfrm>
            <a:off x="4310575" y="3815766"/>
            <a:ext cx="1591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To/Parent </a:t>
            </a:r>
            <a:endParaRPr lang="zh-TW" altLang="en-US" dirty="0">
              <a:solidFill>
                <a:srgbClr val="0070C0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AD32C677-EE78-4FFF-8517-E9F739DEB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188468"/>
              </p:ext>
            </p:extLst>
          </p:nvPr>
        </p:nvGraphicFramePr>
        <p:xfrm>
          <a:off x="5874048" y="4457719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sp>
        <p:nvSpPr>
          <p:cNvPr id="21" name="文字方塊 20">
            <a:extLst>
              <a:ext uri="{FF2B5EF4-FFF2-40B4-BE49-F238E27FC236}">
                <a16:creationId xmlns:a16="http://schemas.microsoft.com/office/drawing/2014/main" id="{A1BF29AE-344D-4099-81F2-42657A5A852E}"/>
              </a:ext>
            </a:extLst>
          </p:cNvPr>
          <p:cNvSpPr txBox="1"/>
          <p:nvPr/>
        </p:nvSpPr>
        <p:spPr>
          <a:xfrm>
            <a:off x="4577904" y="4459737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Node ID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567DB4-A38A-44C1-8958-4E4CC859E815}"/>
              </a:ext>
            </a:extLst>
          </p:cNvPr>
          <p:cNvSpPr txBox="1"/>
          <p:nvPr/>
        </p:nvSpPr>
        <p:spPr>
          <a:xfrm>
            <a:off x="4303983" y="4910454"/>
            <a:ext cx="1591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To/Parent </a:t>
            </a:r>
            <a:endParaRPr lang="zh-TW" altLang="en-US" dirty="0">
              <a:solidFill>
                <a:srgbClr val="0070C0"/>
              </a:solidFill>
              <a:latin typeface="Cambria Math" panose="02040503050406030204" pitchFamily="18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23BE72DC-0197-44E9-B2D9-84285014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-1142384"/>
            <a:ext cx="4062230" cy="315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4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Note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501152"/>
            <a:ext cx="8335838" cy="524021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Cambria Math" panose="02040503050406030204" pitchFamily="18" charset="0"/>
              </a:rPr>
              <a:t>Superb deadline: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10/27 Tue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Deadline: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11/03 Tue</a:t>
            </a:r>
          </a:p>
          <a:p>
            <a:pPr marL="0" indent="0">
              <a:buNone/>
            </a:pPr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Submit your code to 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E-course2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Demonstrate your code in </a:t>
            </a:r>
            <a:r>
              <a:rPr lang="zh-CN" altLang="en-US" dirty="0">
                <a:solidFill>
                  <a:srgbClr val="0070C0"/>
                </a:solidFill>
                <a:ea typeface="Cambria Math" panose="02040503050406030204" pitchFamily="18" charset="0"/>
              </a:rPr>
              <a:t>工院</a:t>
            </a: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1</a:t>
            </a:r>
            <a:r>
              <a:rPr lang="zh-CN" altLang="en-US" dirty="0">
                <a:solidFill>
                  <a:srgbClr val="0070C0"/>
                </a:solidFill>
                <a:ea typeface="Cambria Math" panose="02040503050406030204" pitchFamily="18" charset="0"/>
              </a:rPr>
              <a:t>館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 401B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b="1" dirty="0">
                <a:solidFill>
                  <a:srgbClr val="0070C0"/>
                </a:solidFill>
                <a:ea typeface="Cambria Math" panose="02040503050406030204" pitchFamily="18" charset="0"/>
              </a:rPr>
              <a:t>C Source code (not C++; compiled with </a:t>
            </a:r>
            <a:r>
              <a:rPr lang="en-US" altLang="zh-TW" b="1" dirty="0" err="1">
                <a:solidFill>
                  <a:srgbClr val="0070C0"/>
                </a:solidFill>
                <a:ea typeface="Cambria Math" panose="02040503050406030204" pitchFamily="18" charset="0"/>
              </a:rPr>
              <a:t>gcc</a:t>
            </a:r>
            <a:r>
              <a:rPr lang="en-US" altLang="zh-TW" b="1" dirty="0">
                <a:solidFill>
                  <a:srgbClr val="0070C0"/>
                </a:solidFill>
                <a:ea typeface="Cambria Math" panose="02040503050406030204" pitchFamily="18" charset="0"/>
              </a:rPr>
              <a:t>, not g++)</a:t>
            </a:r>
          </a:p>
          <a:p>
            <a:pPr marL="0" indent="0">
              <a:buNone/>
            </a:pPr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Show a good programming style</a:t>
            </a:r>
          </a:p>
        </p:txBody>
      </p:sp>
    </p:spTree>
    <p:extLst>
      <p:ext uri="{BB962C8B-B14F-4D97-AF65-F5344CB8AC3E}">
        <p14:creationId xmlns:p14="http://schemas.microsoft.com/office/powerpoint/2010/main" val="15020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Each switch has multiple ports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Receive and forward the packets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from a port to another port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Switches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5A1933E-D9A4-554E-902F-329C8F418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27" t="32531" r="19860"/>
          <a:stretch/>
        </p:blipFill>
        <p:spPr>
          <a:xfrm>
            <a:off x="2267744" y="3968391"/>
            <a:ext cx="3744416" cy="209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83539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centralized controller is introduced –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software-defined networking (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SDN</a:t>
            </a:r>
            <a:r>
              <a:rPr lang="en-US" altLang="zh-TW" dirty="0"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SDN-enabled Switches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9D70BA0-82F3-774E-951D-3FDE9516003C}"/>
              </a:ext>
            </a:extLst>
          </p:cNvPr>
          <p:cNvGrpSpPr/>
          <p:nvPr/>
        </p:nvGrpSpPr>
        <p:grpSpPr>
          <a:xfrm>
            <a:off x="2123728" y="3429000"/>
            <a:ext cx="5025591" cy="3425180"/>
            <a:chOff x="590550" y="723900"/>
            <a:chExt cx="8001000" cy="545306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464FF77-5260-2544-8E7D-C31AC65CD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0550" y="723900"/>
              <a:ext cx="7962900" cy="54102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EBC2E31-B340-BA48-AF6F-DBDD7C7F9C41}"/>
                </a:ext>
              </a:extLst>
            </p:cNvPr>
            <p:cNvSpPr/>
            <p:nvPr/>
          </p:nvSpPr>
          <p:spPr>
            <a:xfrm>
              <a:off x="6012160" y="5849469"/>
              <a:ext cx="2579390" cy="327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9093697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Installing Rules in the SDN-enabled Switches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6EEA17B-FC17-3349-9B5A-13BC8EB34674}"/>
              </a:ext>
            </a:extLst>
          </p:cNvPr>
          <p:cNvGrpSpPr/>
          <p:nvPr/>
        </p:nvGrpSpPr>
        <p:grpSpPr>
          <a:xfrm>
            <a:off x="1259632" y="1340768"/>
            <a:ext cx="6993359" cy="5359400"/>
            <a:chOff x="1259632" y="1340768"/>
            <a:chExt cx="6993359" cy="535940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FCF0861F-A86E-C544-9418-AD9A6BFB9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9632" y="1340768"/>
              <a:ext cx="6731000" cy="53594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5AF6510-2201-9244-A9D1-758CCEFD635F}"/>
                </a:ext>
              </a:extLst>
            </p:cNvPr>
            <p:cNvSpPr/>
            <p:nvPr/>
          </p:nvSpPr>
          <p:spPr>
            <a:xfrm>
              <a:off x="6829274" y="6483244"/>
              <a:ext cx="1423717" cy="216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717199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Given: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the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old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and </a:t>
            </a:r>
            <a:r>
              <a:rPr lang="en-US" altLang="zh-TW" b="1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new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destination-based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routing tree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Update the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destination-based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routing tree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Routing Path Update (aka Network Update)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46449E7-02B5-A849-BF0A-060E5D01F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67540"/>
              </p:ext>
            </p:extLst>
          </p:nvPr>
        </p:nvGraphicFramePr>
        <p:xfrm>
          <a:off x="1381252" y="5552967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029A1B80-E42C-F543-9F83-28C1FAC55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816344"/>
              </p:ext>
            </p:extLst>
          </p:nvPr>
        </p:nvGraphicFramePr>
        <p:xfrm>
          <a:off x="5868144" y="5564063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grpSp>
        <p:nvGrpSpPr>
          <p:cNvPr id="54" name="群組 53">
            <a:extLst>
              <a:ext uri="{FF2B5EF4-FFF2-40B4-BE49-F238E27FC236}">
                <a16:creationId xmlns:a16="http://schemas.microsoft.com/office/drawing/2014/main" id="{CCC6BB2E-B0DE-42EA-BFF7-9FED4F8FF244}"/>
              </a:ext>
            </a:extLst>
          </p:cNvPr>
          <p:cNvGrpSpPr/>
          <p:nvPr/>
        </p:nvGrpSpPr>
        <p:grpSpPr>
          <a:xfrm>
            <a:off x="736814" y="3429000"/>
            <a:ext cx="2634045" cy="1548138"/>
            <a:chOff x="-3326468" y="3544737"/>
            <a:chExt cx="2634045" cy="1548138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C31B46D1-D3FE-254E-A5A8-AD6B13881CF6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B18239FC-46CA-294F-AADA-415F3ED3393F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3D14FE50-25B6-CC45-BB14-082BE68E275F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4B0836F0-2728-B94E-AAD6-44A8679E2EEA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2797F7CB-1765-074D-8A98-92F014756C3E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30" name="直線單箭頭接點 43">
                <a:extLst>
                  <a:ext uri="{FF2B5EF4-FFF2-40B4-BE49-F238E27FC236}">
                    <a16:creationId xmlns:a16="http://schemas.microsoft.com/office/drawing/2014/main" id="{22F4C8D8-7044-9941-98E3-F0F1D4D0BE1D}"/>
                  </a:ext>
                </a:extLst>
              </p:cNvPr>
              <p:cNvCxnSpPr>
                <a:cxnSpLocks/>
                <a:stCxn id="26" idx="0"/>
                <a:endCxn id="27" idx="4"/>
              </p:cNvCxnSpPr>
              <p:nvPr/>
            </p:nvCxnSpPr>
            <p:spPr>
              <a:xfrm flipH="1" flipV="1">
                <a:off x="2444454" y="3126275"/>
                <a:ext cx="3546" cy="8337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D5BDA616-6EEB-F242-9F94-F287B657CE1B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43" name="直線單箭頭接點 43">
              <a:extLst>
                <a:ext uri="{FF2B5EF4-FFF2-40B4-BE49-F238E27FC236}">
                  <a16:creationId xmlns:a16="http://schemas.microsoft.com/office/drawing/2014/main" id="{A2FDF349-F681-480A-AFBA-A4DF304218F2}"/>
                </a:ext>
              </a:extLst>
            </p:cNvPr>
            <p:cNvCxnSpPr>
              <a:cxnSpLocks/>
              <a:stCxn id="27" idx="6"/>
              <a:endCxn id="29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9CA0F885-05B4-4D11-8334-D113844A3CC9}"/>
                </a:ext>
              </a:extLst>
            </p:cNvPr>
            <p:cNvCxnSpPr>
              <a:cxnSpLocks/>
              <a:stCxn id="29" idx="5"/>
              <a:endCxn id="28" idx="1"/>
            </p:cNvCxnSpPr>
            <p:nvPr/>
          </p:nvCxnSpPr>
          <p:spPr>
            <a:xfrm>
              <a:off x="-1853041" y="3928041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4">
              <a:extLst>
                <a:ext uri="{FF2B5EF4-FFF2-40B4-BE49-F238E27FC236}">
                  <a16:creationId xmlns:a16="http://schemas.microsoft.com/office/drawing/2014/main" id="{200DF9BD-7D1B-47C6-A7E6-E0F875A0A0E9}"/>
                </a:ext>
              </a:extLst>
            </p:cNvPr>
            <p:cNvCxnSpPr>
              <a:cxnSpLocks/>
              <a:stCxn id="33" idx="0"/>
              <a:endCxn id="29" idx="4"/>
            </p:cNvCxnSpPr>
            <p:nvPr/>
          </p:nvCxnSpPr>
          <p:spPr>
            <a:xfrm flipV="1"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7DB52F07-826B-431A-A59D-9CC0329D2F97}"/>
              </a:ext>
            </a:extLst>
          </p:cNvPr>
          <p:cNvGrpSpPr/>
          <p:nvPr/>
        </p:nvGrpSpPr>
        <p:grpSpPr>
          <a:xfrm>
            <a:off x="4985286" y="3420171"/>
            <a:ext cx="2634045" cy="1548138"/>
            <a:chOff x="-3326468" y="3544737"/>
            <a:chExt cx="2634045" cy="1548138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30AB6D7A-111D-48D8-BEE2-F37292FECDA2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64" name="橢圓 63">
                <a:extLst>
                  <a:ext uri="{FF2B5EF4-FFF2-40B4-BE49-F238E27FC236}">
                    <a16:creationId xmlns:a16="http://schemas.microsoft.com/office/drawing/2014/main" id="{CBDED025-4554-4E2E-A41C-DCE53E820876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1DFB89A4-A451-4765-8CC1-197593286218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14B779B9-8FA6-437D-8D5E-5AD240692422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BA8AE880-A236-40B6-B04F-A92B6BB686F0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68" name="直線單箭頭接點 43">
                <a:extLst>
                  <a:ext uri="{FF2B5EF4-FFF2-40B4-BE49-F238E27FC236}">
                    <a16:creationId xmlns:a16="http://schemas.microsoft.com/office/drawing/2014/main" id="{9B8B0F42-4B7F-443F-9044-75BC79C6BFFB}"/>
                  </a:ext>
                </a:extLst>
              </p:cNvPr>
              <p:cNvCxnSpPr>
                <a:cxnSpLocks/>
                <a:stCxn id="64" idx="7"/>
                <a:endCxn id="67" idx="3"/>
              </p:cNvCxnSpPr>
              <p:nvPr/>
            </p:nvCxnSpPr>
            <p:spPr>
              <a:xfrm flipV="1">
                <a:off x="2651648" y="3041920"/>
                <a:ext cx="1032705" cy="100243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E262C705-79E6-4F4A-8F46-451C31CEADCC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61" name="直線單箭頭接點 43">
              <a:extLst>
                <a:ext uri="{FF2B5EF4-FFF2-40B4-BE49-F238E27FC236}">
                  <a16:creationId xmlns:a16="http://schemas.microsoft.com/office/drawing/2014/main" id="{0C62ED05-05A1-449C-8115-917BD0944417}"/>
                </a:ext>
              </a:extLst>
            </p:cNvPr>
            <p:cNvCxnSpPr>
              <a:cxnSpLocks/>
              <a:stCxn id="65" idx="6"/>
              <a:endCxn id="67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61">
              <a:extLst>
                <a:ext uri="{FF2B5EF4-FFF2-40B4-BE49-F238E27FC236}">
                  <a16:creationId xmlns:a16="http://schemas.microsoft.com/office/drawing/2014/main" id="{5FBC1BDA-C268-4359-9AEE-F9AAE863D464}"/>
                </a:ext>
              </a:extLst>
            </p:cNvPr>
            <p:cNvCxnSpPr>
              <a:cxnSpLocks/>
              <a:stCxn id="67" idx="4"/>
              <a:endCxn id="69" idx="0"/>
            </p:cNvCxnSpPr>
            <p:nvPr/>
          </p:nvCxnSpPr>
          <p:spPr>
            <a:xfrm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44">
              <a:extLst>
                <a:ext uri="{FF2B5EF4-FFF2-40B4-BE49-F238E27FC236}">
                  <a16:creationId xmlns:a16="http://schemas.microsoft.com/office/drawing/2014/main" id="{1B990E5B-B201-4B30-BA29-B4AFAFB72866}"/>
                </a:ext>
              </a:extLst>
            </p:cNvPr>
            <p:cNvCxnSpPr>
              <a:cxnSpLocks/>
              <a:stCxn id="69" idx="6"/>
              <a:endCxn id="66" idx="2"/>
            </p:cNvCxnSpPr>
            <p:nvPr/>
          </p:nvCxnSpPr>
          <p:spPr>
            <a:xfrm>
              <a:off x="-1788816" y="4859512"/>
              <a:ext cx="657835" cy="882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03" name="文字方塊 4102">
            <a:extLst>
              <a:ext uri="{FF2B5EF4-FFF2-40B4-BE49-F238E27FC236}">
                <a16:creationId xmlns:a16="http://schemas.microsoft.com/office/drawing/2014/main" id="{239C6EC2-AAB0-4B84-AFA6-A86C6637C0A3}"/>
              </a:ext>
            </a:extLst>
          </p:cNvPr>
          <p:cNvSpPr txBox="1"/>
          <p:nvPr/>
        </p:nvSpPr>
        <p:spPr>
          <a:xfrm>
            <a:off x="51248" y="5559598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Node ID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37805AB7-A6CC-4CDB-BD0B-9512185E1EFC}"/>
              </a:ext>
            </a:extLst>
          </p:cNvPr>
          <p:cNvSpPr txBox="1"/>
          <p:nvPr/>
        </p:nvSpPr>
        <p:spPr>
          <a:xfrm>
            <a:off x="62865" y="6016798"/>
            <a:ext cx="57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To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8D4F2F61-CB1E-44EA-9F07-53A65958B481}"/>
              </a:ext>
            </a:extLst>
          </p:cNvPr>
          <p:cNvSpPr txBox="1"/>
          <p:nvPr/>
        </p:nvSpPr>
        <p:spPr>
          <a:xfrm>
            <a:off x="4572000" y="5566081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Node ID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0EF0FB0D-A20F-4A65-9E6F-42033977C04B}"/>
              </a:ext>
            </a:extLst>
          </p:cNvPr>
          <p:cNvSpPr txBox="1"/>
          <p:nvPr/>
        </p:nvSpPr>
        <p:spPr>
          <a:xfrm>
            <a:off x="4583617" y="6023281"/>
            <a:ext cx="57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To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5A0C0F23-D81B-482C-940A-61E87A56F1D5}"/>
              </a:ext>
            </a:extLst>
          </p:cNvPr>
          <p:cNvSpPr txBox="1"/>
          <p:nvPr/>
        </p:nvSpPr>
        <p:spPr>
          <a:xfrm>
            <a:off x="3059832" y="3982086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Destination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078838"/>
      </p:ext>
    </p:ext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263830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controller is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logically-centralized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However, the underlying mechanism is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distributed</a:t>
            </a:r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Each switch receives the update message and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updates its rule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independently and asynchronously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Difficulty of Network Update in SDN</a:t>
            </a:r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E6A1676A-EE83-4601-86FB-87CF8E8FA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409781"/>
              </p:ext>
            </p:extLst>
          </p:nvPr>
        </p:nvGraphicFramePr>
        <p:xfrm>
          <a:off x="1532289" y="5854699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9C9D1E4F-0BF4-4428-BE5B-06575FF0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684384"/>
              </p:ext>
            </p:extLst>
          </p:nvPr>
        </p:nvGraphicFramePr>
        <p:xfrm>
          <a:off x="6019181" y="5865795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grpSp>
        <p:nvGrpSpPr>
          <p:cNvPr id="31" name="群組 30">
            <a:extLst>
              <a:ext uri="{FF2B5EF4-FFF2-40B4-BE49-F238E27FC236}">
                <a16:creationId xmlns:a16="http://schemas.microsoft.com/office/drawing/2014/main" id="{DBD6867F-72A5-452D-AE60-73D245A5A8AE}"/>
              </a:ext>
            </a:extLst>
          </p:cNvPr>
          <p:cNvGrpSpPr/>
          <p:nvPr/>
        </p:nvGrpSpPr>
        <p:grpSpPr>
          <a:xfrm>
            <a:off x="887851" y="3968795"/>
            <a:ext cx="2634045" cy="1548138"/>
            <a:chOff x="-3326468" y="3544737"/>
            <a:chExt cx="2634045" cy="1548138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B1675A35-4846-43F3-8E81-5F24BA01E9E8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A0379519-1C0F-4CDC-8EFB-15278B1EFA4B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44E77C72-F9A1-43A5-A63A-6074BFF647C4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55153B7E-B8A6-4ABB-84F9-3CD42366F76F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E1841255-3307-4A89-B118-50A1DA57AA11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40" name="直線單箭頭接點 43">
                <a:extLst>
                  <a:ext uri="{FF2B5EF4-FFF2-40B4-BE49-F238E27FC236}">
                    <a16:creationId xmlns:a16="http://schemas.microsoft.com/office/drawing/2014/main" id="{1AC36F6D-017B-4EA6-BCF2-9DF8D5969401}"/>
                  </a:ext>
                </a:extLst>
              </p:cNvPr>
              <p:cNvCxnSpPr>
                <a:cxnSpLocks/>
                <a:stCxn id="36" idx="0"/>
                <a:endCxn id="37" idx="4"/>
              </p:cNvCxnSpPr>
              <p:nvPr/>
            </p:nvCxnSpPr>
            <p:spPr>
              <a:xfrm flipH="1" flipV="1">
                <a:off x="2444454" y="3126275"/>
                <a:ext cx="3546" cy="8337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A331BC88-2A03-43AA-8A67-BD0BC85F9BB6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33" name="直線單箭頭接點 43">
              <a:extLst>
                <a:ext uri="{FF2B5EF4-FFF2-40B4-BE49-F238E27FC236}">
                  <a16:creationId xmlns:a16="http://schemas.microsoft.com/office/drawing/2014/main" id="{817B30B8-7F8C-4FE4-A8EC-E4B9BE331ACF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86E12F78-FF7F-4643-9578-18E39B252F77}"/>
                </a:ext>
              </a:extLst>
            </p:cNvPr>
            <p:cNvCxnSpPr>
              <a:cxnSpLocks/>
              <a:stCxn id="39" idx="5"/>
              <a:endCxn id="38" idx="1"/>
            </p:cNvCxnSpPr>
            <p:nvPr/>
          </p:nvCxnSpPr>
          <p:spPr>
            <a:xfrm>
              <a:off x="-1853041" y="3928041"/>
              <a:ext cx="786286" cy="781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44">
              <a:extLst>
                <a:ext uri="{FF2B5EF4-FFF2-40B4-BE49-F238E27FC236}">
                  <a16:creationId xmlns:a16="http://schemas.microsoft.com/office/drawing/2014/main" id="{2E5D747E-4C44-4E1E-889B-191C0AB78867}"/>
                </a:ext>
              </a:extLst>
            </p:cNvPr>
            <p:cNvCxnSpPr>
              <a:cxnSpLocks/>
              <a:stCxn id="41" idx="0"/>
              <a:endCxn id="39" idx="4"/>
            </p:cNvCxnSpPr>
            <p:nvPr/>
          </p:nvCxnSpPr>
          <p:spPr>
            <a:xfrm flipV="1"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12F3D74C-275E-422F-BF77-D893A5F1782A}"/>
              </a:ext>
            </a:extLst>
          </p:cNvPr>
          <p:cNvGrpSpPr/>
          <p:nvPr/>
        </p:nvGrpSpPr>
        <p:grpSpPr>
          <a:xfrm>
            <a:off x="5136323" y="3959966"/>
            <a:ext cx="2634045" cy="1548138"/>
            <a:chOff x="-3326468" y="3544737"/>
            <a:chExt cx="2634045" cy="1548138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E9341BB2-5DFC-4EEB-BBAE-8464BD36BD46}"/>
                </a:ext>
              </a:extLst>
            </p:cNvPr>
            <p:cNvGrpSpPr/>
            <p:nvPr/>
          </p:nvGrpSpPr>
          <p:grpSpPr>
            <a:xfrm>
              <a:off x="-3326468" y="3544737"/>
              <a:ext cx="2634045" cy="1548138"/>
              <a:chOff x="2156454" y="2550273"/>
              <a:chExt cx="3459545" cy="1985727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D80F90D4-EB51-48D0-A574-FEA98C65AC7A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48" name="橢圓 47">
                <a:extLst>
                  <a:ext uri="{FF2B5EF4-FFF2-40B4-BE49-F238E27FC236}">
                    <a16:creationId xmlns:a16="http://schemas.microsoft.com/office/drawing/2014/main" id="{19DCB0B8-71AB-4AB6-BDA2-039EDAC89718}"/>
                  </a:ext>
                </a:extLst>
              </p:cNvPr>
              <p:cNvSpPr/>
              <p:nvPr/>
            </p:nvSpPr>
            <p:spPr>
              <a:xfrm>
                <a:off x="2156454" y="25502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86DDBCC3-157B-4F48-A740-3CA28A14B09F}"/>
                  </a:ext>
                </a:extLst>
              </p:cNvPr>
              <p:cNvSpPr/>
              <p:nvPr/>
            </p:nvSpPr>
            <p:spPr>
              <a:xfrm>
                <a:off x="5039999" y="3959999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93C415E0-C6AE-415E-BCAB-BDDBF6D944F0}"/>
                  </a:ext>
                </a:extLst>
              </p:cNvPr>
              <p:cNvSpPr/>
              <p:nvPr/>
            </p:nvSpPr>
            <p:spPr>
              <a:xfrm>
                <a:off x="3600000" y="2550273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51" name="直線單箭頭接點 43">
                <a:extLst>
                  <a:ext uri="{FF2B5EF4-FFF2-40B4-BE49-F238E27FC236}">
                    <a16:creationId xmlns:a16="http://schemas.microsoft.com/office/drawing/2014/main" id="{48604929-260D-4153-BBEF-88B28DBEAD93}"/>
                  </a:ext>
                </a:extLst>
              </p:cNvPr>
              <p:cNvCxnSpPr>
                <a:cxnSpLocks/>
                <a:stCxn id="47" idx="0"/>
                <a:endCxn id="48" idx="4"/>
              </p:cNvCxnSpPr>
              <p:nvPr/>
            </p:nvCxnSpPr>
            <p:spPr>
              <a:xfrm flipH="1" flipV="1">
                <a:off x="2444454" y="3126276"/>
                <a:ext cx="3546" cy="8337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橢圓 51">
                <a:extLst>
                  <a:ext uri="{FF2B5EF4-FFF2-40B4-BE49-F238E27FC236}">
                    <a16:creationId xmlns:a16="http://schemas.microsoft.com/office/drawing/2014/main" id="{BAB52AF1-353E-4271-8EC7-B4472A35C2C1}"/>
                  </a:ext>
                </a:extLst>
              </p:cNvPr>
              <p:cNvSpPr/>
              <p:nvPr/>
            </p:nvSpPr>
            <p:spPr>
              <a:xfrm>
                <a:off x="3600000" y="3948675"/>
                <a:ext cx="576000" cy="576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0B44111B-C07F-47B5-851F-942690A1A1E1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-2887910" y="3769272"/>
              <a:ext cx="66053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6083FF99-3175-4C3A-B55E-E7A0DC2269B1}"/>
                </a:ext>
              </a:extLst>
            </p:cNvPr>
            <p:cNvCxnSpPr>
              <a:cxnSpLocks/>
              <a:stCxn id="52" idx="0"/>
              <a:endCxn id="50" idx="4"/>
            </p:cNvCxnSpPr>
            <p:nvPr/>
          </p:nvCxnSpPr>
          <p:spPr>
            <a:xfrm flipV="1">
              <a:off x="-2008095" y="3993806"/>
              <a:ext cx="0" cy="64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4">
              <a:extLst>
                <a:ext uri="{FF2B5EF4-FFF2-40B4-BE49-F238E27FC236}">
                  <a16:creationId xmlns:a16="http://schemas.microsoft.com/office/drawing/2014/main" id="{0011DB99-75B1-4223-9BCF-F1153C2C9BE9}"/>
                </a:ext>
              </a:extLst>
            </p:cNvPr>
            <p:cNvCxnSpPr>
              <a:cxnSpLocks/>
              <a:stCxn id="50" idx="6"/>
              <a:endCxn id="52" idx="7"/>
            </p:cNvCxnSpPr>
            <p:nvPr/>
          </p:nvCxnSpPr>
          <p:spPr>
            <a:xfrm flipH="1">
              <a:off x="-1853041" y="3769272"/>
              <a:ext cx="64225" cy="9314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0B994E3B-8BD5-4B6A-B333-667492A25548}"/>
              </a:ext>
            </a:extLst>
          </p:cNvPr>
          <p:cNvSpPr txBox="1"/>
          <p:nvPr/>
        </p:nvSpPr>
        <p:spPr>
          <a:xfrm>
            <a:off x="202285" y="5861330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Node ID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63AC0600-EE8F-48B7-ACAD-510229B3996F}"/>
              </a:ext>
            </a:extLst>
          </p:cNvPr>
          <p:cNvSpPr txBox="1"/>
          <p:nvPr/>
        </p:nvSpPr>
        <p:spPr>
          <a:xfrm>
            <a:off x="213902" y="6318530"/>
            <a:ext cx="57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To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0E1BAB0C-1A69-473D-AC17-BBF8FACDA425}"/>
              </a:ext>
            </a:extLst>
          </p:cNvPr>
          <p:cNvSpPr txBox="1"/>
          <p:nvPr/>
        </p:nvSpPr>
        <p:spPr>
          <a:xfrm>
            <a:off x="4723037" y="5867813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Node ID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B6843DEF-1D5F-4EBF-ABFF-D1D2732BE8A2}"/>
              </a:ext>
            </a:extLst>
          </p:cNvPr>
          <p:cNvSpPr txBox="1"/>
          <p:nvPr/>
        </p:nvSpPr>
        <p:spPr>
          <a:xfrm>
            <a:off x="4734654" y="6325013"/>
            <a:ext cx="57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To 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08C164E-FAD7-4FCB-89F9-EADD3B034173}"/>
              </a:ext>
            </a:extLst>
          </p:cNvPr>
          <p:cNvSpPr txBox="1"/>
          <p:nvPr/>
        </p:nvSpPr>
        <p:spPr>
          <a:xfrm>
            <a:off x="3210869" y="4521881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Destination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58" name="爆炸 2 1">
            <a:extLst>
              <a:ext uri="{FF2B5EF4-FFF2-40B4-BE49-F238E27FC236}">
                <a16:creationId xmlns:a16="http://schemas.microsoft.com/office/drawing/2014/main" id="{89895CFD-8539-4DD9-93FB-479C8F2B9E5B}"/>
              </a:ext>
            </a:extLst>
          </p:cNvPr>
          <p:cNvSpPr/>
          <p:nvPr/>
        </p:nvSpPr>
        <p:spPr>
          <a:xfrm>
            <a:off x="6745763" y="3604852"/>
            <a:ext cx="1999134" cy="1131859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Candara" panose="020E0502030303020204" pitchFamily="34" charset="0"/>
              </a:rPr>
              <a:t>loop</a:t>
            </a:r>
            <a:endParaRPr kumimoji="1" lang="zh-TW" altLang="en-US" dirty="0">
              <a:latin typeface="Candara" panose="020E0502030303020204" pitchFamily="34" charset="0"/>
            </a:endParaRPr>
          </a:p>
        </p:txBody>
      </p:sp>
      <p:sp>
        <p:nvSpPr>
          <p:cNvPr id="2" name="爆炸 2 1">
            <a:extLst>
              <a:ext uri="{FF2B5EF4-FFF2-40B4-BE49-F238E27FC236}">
                <a16:creationId xmlns:a16="http://schemas.microsoft.com/office/drawing/2014/main" id="{9B84BA10-112A-6641-B351-C6640C7CE36D}"/>
              </a:ext>
            </a:extLst>
          </p:cNvPr>
          <p:cNvSpPr/>
          <p:nvPr/>
        </p:nvSpPr>
        <p:spPr>
          <a:xfrm>
            <a:off x="6759101" y="4451449"/>
            <a:ext cx="1999134" cy="1131859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Candara" panose="020E0502030303020204" pitchFamily="34" charset="0"/>
              </a:rPr>
              <a:t>drop</a:t>
            </a:r>
            <a:endParaRPr kumimoji="1" lang="zh-TW" alt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44678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8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407846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controller is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logically-centralized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However, the underlying mechanism is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distributed</a:t>
            </a:r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Each switch receives the update message and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updates its rule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independently and asynchronously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How to solve the issue?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Two-phase commit (SIGCOMM 2012)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Round-based update for routing trees (</a:t>
            </a:r>
            <a:r>
              <a:rPr lang="en-US" altLang="zh-TW" sz="2400" dirty="0" err="1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HotNets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, 2013) 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Round-based update for single paths (TON, 2018)</a:t>
            </a:r>
            <a:r>
              <a:rPr lang="zh-TW" altLang="en-US" sz="2400" dirty="0">
                <a:latin typeface="Cambria Math" panose="02040503050406030204" pitchFamily="18" charset="0"/>
                <a:ea typeface="新細明體" panose="02020500000000000000" pitchFamily="18" charset="-120"/>
                <a:sym typeface="Wingdings" pitchFamily="2" charset="2"/>
              </a:rPr>
              <a:t> </a:t>
            </a:r>
            <a:endParaRPr lang="en-US" altLang="zh-TW" sz="2400" dirty="0">
              <a:latin typeface="Cambria Math" panose="02040503050406030204" pitchFamily="18" charset="0"/>
              <a:ea typeface="Cambria Math" panose="02040503050406030204" pitchFamily="18" charset="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Difficulty of Network Update in SDN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28FA1FB-5EC9-5E4D-849B-E3DAFC45F81E}"/>
              </a:ext>
            </a:extLst>
          </p:cNvPr>
          <p:cNvSpPr txBox="1"/>
          <p:nvPr/>
        </p:nvSpPr>
        <p:spPr>
          <a:xfrm>
            <a:off x="628650" y="6163583"/>
            <a:ext cx="567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“Survey of Consistent Software-Defined Network Updates”, in IEEE Communications Surveys &amp; Tutorials, </a:t>
            </a:r>
            <a:r>
              <a:rPr kumimoji="1" lang="en-US" altLang="zh-TW" sz="1600" dirty="0"/>
              <a:t>2019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418373192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407846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Two-phase commit (SIGCOMM 2012)</a:t>
            </a:r>
          </a:p>
          <a:p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Drawback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waste the TCAM size during the update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Difficulty of Network Update in SDN</a:t>
            </a: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09EAF58B-C768-1F4A-B0A1-82002D861CAD}"/>
              </a:ext>
            </a:extLst>
          </p:cNvPr>
          <p:cNvSpPr txBox="1"/>
          <p:nvPr/>
        </p:nvSpPr>
        <p:spPr>
          <a:xfrm>
            <a:off x="1374622" y="5303522"/>
            <a:ext cx="91563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#Initial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8CCCE34A-7E54-D34B-BA49-A67C04672524}"/>
              </a:ext>
            </a:extLst>
          </p:cNvPr>
          <p:cNvSpPr txBox="1"/>
          <p:nvPr/>
        </p:nvSpPr>
        <p:spPr>
          <a:xfrm>
            <a:off x="1308883" y="5205007"/>
            <a:ext cx="84670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#Final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2343783A-74C9-4CEE-807D-92FF7A89B0E3}"/>
              </a:ext>
            </a:extLst>
          </p:cNvPr>
          <p:cNvSpPr/>
          <p:nvPr/>
        </p:nvSpPr>
        <p:spPr>
          <a:xfrm>
            <a:off x="2395880" y="5062790"/>
            <a:ext cx="607734" cy="622299"/>
          </a:xfrm>
          <a:prstGeom prst="ellips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A8ED51D0-2065-41B7-9F8E-24DA32620EFC}"/>
              </a:ext>
            </a:extLst>
          </p:cNvPr>
          <p:cNvSpPr/>
          <p:nvPr/>
        </p:nvSpPr>
        <p:spPr>
          <a:xfrm>
            <a:off x="2392139" y="3539750"/>
            <a:ext cx="607734" cy="622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897D30DF-135D-4FB5-9293-4B647FD6013E}"/>
              </a:ext>
            </a:extLst>
          </p:cNvPr>
          <p:cNvSpPr/>
          <p:nvPr/>
        </p:nvSpPr>
        <p:spPr>
          <a:xfrm>
            <a:off x="5434548" y="5062789"/>
            <a:ext cx="607734" cy="622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17EB33FD-8B1A-41D3-9F9B-048FD55C6A0D}"/>
              </a:ext>
            </a:extLst>
          </p:cNvPr>
          <p:cNvSpPr/>
          <p:nvPr/>
        </p:nvSpPr>
        <p:spPr>
          <a:xfrm>
            <a:off x="3915215" y="3539748"/>
            <a:ext cx="607734" cy="622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cxnSp>
        <p:nvCxnSpPr>
          <p:cNvPr id="71" name="直線單箭頭接點 43">
            <a:extLst>
              <a:ext uri="{FF2B5EF4-FFF2-40B4-BE49-F238E27FC236}">
                <a16:creationId xmlns:a16="http://schemas.microsoft.com/office/drawing/2014/main" id="{83002EDD-6507-43EB-8D7F-ED38D73C5DA3}"/>
              </a:ext>
            </a:extLst>
          </p:cNvPr>
          <p:cNvCxnSpPr>
            <a:cxnSpLocks/>
            <a:stCxn id="67" idx="0"/>
            <a:endCxn id="68" idx="4"/>
          </p:cNvCxnSpPr>
          <p:nvPr/>
        </p:nvCxnSpPr>
        <p:spPr>
          <a:xfrm flipH="1" flipV="1">
            <a:off x="2696006" y="4162049"/>
            <a:ext cx="3741" cy="900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>
            <a:extLst>
              <a:ext uri="{FF2B5EF4-FFF2-40B4-BE49-F238E27FC236}">
                <a16:creationId xmlns:a16="http://schemas.microsoft.com/office/drawing/2014/main" id="{F8E25BC9-32C0-42DD-8262-6B21E4FD1B2F}"/>
              </a:ext>
            </a:extLst>
          </p:cNvPr>
          <p:cNvSpPr/>
          <p:nvPr/>
        </p:nvSpPr>
        <p:spPr>
          <a:xfrm>
            <a:off x="3915215" y="5050554"/>
            <a:ext cx="607734" cy="622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cxnSp>
        <p:nvCxnSpPr>
          <p:cNvPr id="64" name="直線單箭頭接點 43">
            <a:extLst>
              <a:ext uri="{FF2B5EF4-FFF2-40B4-BE49-F238E27FC236}">
                <a16:creationId xmlns:a16="http://schemas.microsoft.com/office/drawing/2014/main" id="{99C97EF5-5725-494C-9E45-C3667165B9CC}"/>
              </a:ext>
            </a:extLst>
          </p:cNvPr>
          <p:cNvCxnSpPr>
            <a:cxnSpLocks/>
            <a:stCxn id="68" idx="6"/>
            <a:endCxn id="70" idx="2"/>
          </p:cNvCxnSpPr>
          <p:nvPr/>
        </p:nvCxnSpPr>
        <p:spPr>
          <a:xfrm flipV="1">
            <a:off x="2999873" y="3850899"/>
            <a:ext cx="915342" cy="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4544E7EA-1986-44E2-A4FD-B027DB8C4312}"/>
              </a:ext>
            </a:extLst>
          </p:cNvPr>
          <p:cNvCxnSpPr>
            <a:cxnSpLocks/>
            <a:stCxn id="70" idx="5"/>
            <a:endCxn id="69" idx="1"/>
          </p:cNvCxnSpPr>
          <p:nvPr/>
        </p:nvCxnSpPr>
        <p:spPr>
          <a:xfrm>
            <a:off x="4433949" y="4070914"/>
            <a:ext cx="1089600" cy="10830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44">
            <a:extLst>
              <a:ext uri="{FF2B5EF4-FFF2-40B4-BE49-F238E27FC236}">
                <a16:creationId xmlns:a16="http://schemas.microsoft.com/office/drawing/2014/main" id="{62AEF7F7-5BF1-4C94-B2AF-CB5E82B63B07}"/>
              </a:ext>
            </a:extLst>
          </p:cNvPr>
          <p:cNvCxnSpPr>
            <a:cxnSpLocks/>
            <a:stCxn id="72" idx="0"/>
            <a:endCxn id="70" idx="4"/>
          </p:cNvCxnSpPr>
          <p:nvPr/>
        </p:nvCxnSpPr>
        <p:spPr>
          <a:xfrm flipV="1">
            <a:off x="4219082" y="4162048"/>
            <a:ext cx="0" cy="888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43">
            <a:extLst>
              <a:ext uri="{FF2B5EF4-FFF2-40B4-BE49-F238E27FC236}">
                <a16:creationId xmlns:a16="http://schemas.microsoft.com/office/drawing/2014/main" id="{4D9CA0A0-52DF-4FD4-81BA-467C69AA3A1C}"/>
              </a:ext>
            </a:extLst>
          </p:cNvPr>
          <p:cNvCxnSpPr>
            <a:cxnSpLocks/>
          </p:cNvCxnSpPr>
          <p:nvPr/>
        </p:nvCxnSpPr>
        <p:spPr>
          <a:xfrm>
            <a:off x="2999873" y="3927850"/>
            <a:ext cx="91534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43">
            <a:extLst>
              <a:ext uri="{FF2B5EF4-FFF2-40B4-BE49-F238E27FC236}">
                <a16:creationId xmlns:a16="http://schemas.microsoft.com/office/drawing/2014/main" id="{24EE5936-972D-426E-A015-8E02A76B0737}"/>
              </a:ext>
            </a:extLst>
          </p:cNvPr>
          <p:cNvCxnSpPr>
            <a:cxnSpLocks/>
          </p:cNvCxnSpPr>
          <p:nvPr/>
        </p:nvCxnSpPr>
        <p:spPr>
          <a:xfrm flipV="1">
            <a:off x="2921577" y="4086495"/>
            <a:ext cx="1089600" cy="10830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AE9747AE-E95A-4F03-9CFE-28A452334B30}"/>
              </a:ext>
            </a:extLst>
          </p:cNvPr>
          <p:cNvCxnSpPr>
            <a:cxnSpLocks/>
          </p:cNvCxnSpPr>
          <p:nvPr/>
        </p:nvCxnSpPr>
        <p:spPr>
          <a:xfrm>
            <a:off x="4283968" y="4174282"/>
            <a:ext cx="0" cy="888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44">
            <a:extLst>
              <a:ext uri="{FF2B5EF4-FFF2-40B4-BE49-F238E27FC236}">
                <a16:creationId xmlns:a16="http://schemas.microsoft.com/office/drawing/2014/main" id="{15BB6EFA-AE6F-4EEF-BAA2-929B4AAA3BA4}"/>
              </a:ext>
            </a:extLst>
          </p:cNvPr>
          <p:cNvCxnSpPr>
            <a:cxnSpLocks/>
          </p:cNvCxnSpPr>
          <p:nvPr/>
        </p:nvCxnSpPr>
        <p:spPr>
          <a:xfrm>
            <a:off x="4522949" y="5381508"/>
            <a:ext cx="911599" cy="122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群組 106">
            <a:extLst>
              <a:ext uri="{FF2B5EF4-FFF2-40B4-BE49-F238E27FC236}">
                <a16:creationId xmlns:a16="http://schemas.microsoft.com/office/drawing/2014/main" id="{D733240A-47A0-5447-9348-79393F782A7A}"/>
              </a:ext>
            </a:extLst>
          </p:cNvPr>
          <p:cNvGrpSpPr/>
          <p:nvPr/>
        </p:nvGrpSpPr>
        <p:grpSpPr>
          <a:xfrm>
            <a:off x="2491146" y="5328749"/>
            <a:ext cx="839672" cy="586021"/>
            <a:chOff x="6290523" y="5585514"/>
            <a:chExt cx="839672" cy="586021"/>
          </a:xfrm>
        </p:grpSpPr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81FBCC56-7B73-2D4F-976E-57435BB9D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0523" y="5585514"/>
              <a:ext cx="839672" cy="586021"/>
            </a:xfrm>
            <a:prstGeom prst="rect">
              <a:avLst/>
            </a:prstGeom>
          </p:spPr>
        </p:pic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FFA57597-8DF5-1547-AB47-A6BA5D594CFE}"/>
                </a:ext>
              </a:extLst>
            </p:cNvPr>
            <p:cNvSpPr txBox="1"/>
            <p:nvPr/>
          </p:nvSpPr>
          <p:spPr>
            <a:xfrm>
              <a:off x="6680195" y="5620251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solidFill>
                    <a:srgbClr val="FF0000"/>
                  </a:solidFill>
                  <a:latin typeface="Algerian" panose="04020705040A02060702" pitchFamily="82" charset="0"/>
                </a:rPr>
                <a:t>#F</a:t>
              </a:r>
              <a:endParaRPr lang="zh-TW" altLang="en-US" sz="1800" b="1" dirty="0">
                <a:solidFill>
                  <a:srgbClr val="FF0000"/>
                </a:solidFill>
                <a:latin typeface="Algerian" panose="04020705040A02060702" pitchFamily="82" charset="0"/>
              </a:endParaRPr>
            </a:p>
          </p:txBody>
        </p:sp>
      </p:grp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B29ACC1D-AB5A-AF48-8F53-E577EB4EEC64}"/>
              </a:ext>
            </a:extLst>
          </p:cNvPr>
          <p:cNvGrpSpPr/>
          <p:nvPr/>
        </p:nvGrpSpPr>
        <p:grpSpPr>
          <a:xfrm>
            <a:off x="2003197" y="5368680"/>
            <a:ext cx="843642" cy="586021"/>
            <a:chOff x="6290523" y="5585514"/>
            <a:chExt cx="843642" cy="586021"/>
          </a:xfrm>
        </p:grpSpPr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0FE8EFE6-E59A-B74D-8A4F-FC5F7FBC4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0523" y="5585514"/>
              <a:ext cx="839672" cy="586021"/>
            </a:xfrm>
            <a:prstGeom prst="rect">
              <a:avLst/>
            </a:prstGeom>
          </p:spPr>
        </p:pic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EC081EA4-0F12-CF40-B533-679B55288EEB}"/>
                </a:ext>
              </a:extLst>
            </p:cNvPr>
            <p:cNvSpPr txBox="1"/>
            <p:nvPr/>
          </p:nvSpPr>
          <p:spPr>
            <a:xfrm>
              <a:off x="6680195" y="562025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latin typeface="Algerian" panose="04020705040A02060702" pitchFamily="82" charset="0"/>
                </a:rPr>
                <a:t>#T</a:t>
              </a:r>
              <a:endParaRPr lang="zh-TW" altLang="en-US" sz="1800" b="1" dirty="0">
                <a:latin typeface="Algerian" panose="04020705040A020607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79294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8 0.02431 L 0.01823 -0.28264 L 0.21268 -0.28264 L 0.38334 -0.06157 " pathEditMode="relative" ptsTypes="AAAA">
                                      <p:cBhvr>
                                        <p:cTn id="18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42 -0.00162 L 0.14601 -0.21436 L 0.1467 -0.02616 L 0.3 -0.01968 " pathEditMode="relative" ptsTypes="AAAA">
                                      <p:cBhvr>
                                        <p:cTn id="51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10042</TotalTime>
  <Words>1395</Words>
  <Application>Microsoft Macintosh PowerPoint</Application>
  <PresentationFormat>On-screen Show (4:3)</PresentationFormat>
  <Paragraphs>522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LingWai SC Medium</vt:lpstr>
      <vt:lpstr>Microsoft JhengHei</vt:lpstr>
      <vt:lpstr>Algerian</vt:lpstr>
      <vt:lpstr>Arial</vt:lpstr>
      <vt:lpstr>Cambria Math</vt:lpstr>
      <vt:lpstr>Candara</vt:lpstr>
      <vt:lpstr>Monotype Sorts</vt:lpstr>
      <vt:lpstr>Plantagenet Cherokee</vt:lpstr>
      <vt:lpstr>Times New Roman</vt:lpstr>
      <vt:lpstr>Office 佈景主題</vt:lpstr>
      <vt:lpstr>PowerPoint Presentation</vt:lpstr>
      <vt:lpstr>Data Center</vt:lpstr>
      <vt:lpstr>Switches</vt:lpstr>
      <vt:lpstr>SDN-enabled Switches</vt:lpstr>
      <vt:lpstr>Installing Rules in the SDN-enabled Switches</vt:lpstr>
      <vt:lpstr>Routing Path Update (aka Network Update)</vt:lpstr>
      <vt:lpstr>Difficulty of Network Update in SDN</vt:lpstr>
      <vt:lpstr>Difficulty of Network Update in SDN</vt:lpstr>
      <vt:lpstr>Difficulty of Network Update in SDN</vt:lpstr>
      <vt:lpstr>Difficulty of Network Update in SDN</vt:lpstr>
      <vt:lpstr>Programming Project #2: Minimize the number of  update rounds</vt:lpstr>
      <vt:lpstr>Programming Project #2: Minimize the number of  update rounds</vt:lpstr>
      <vt:lpstr>Programming Project #2: Minimize the number of  update rounds</vt:lpstr>
      <vt:lpstr>Programming Project #2: Minimize the number of  update rounds</vt:lpstr>
      <vt:lpstr>Programming Project #2: Round-based network update</vt:lpstr>
      <vt:lpstr>Round-Based Update Algorithm  (HotNets, 2013)</vt:lpstr>
      <vt:lpstr>Round-Based Update Algorithm  (HotNets, 2013)</vt:lpstr>
      <vt:lpstr>Round-Based Update Algorithm  (HotNets, 2013)</vt:lpstr>
      <vt:lpstr>Round-Based Update Algorithm (HotNets, 2013)</vt:lpstr>
      <vt:lpstr>Round-Based Update Algorithm (HotNets, 2013)</vt:lpstr>
      <vt:lpstr>Requirement </vt:lpstr>
      <vt:lpstr>Discussion</vt:lpstr>
      <vt:lpstr>Input Sample: use scanf</vt:lpstr>
      <vt:lpstr>Output Sample:  use printf</vt:lpstr>
      <vt:lpstr>Note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</dc:title>
  <dc:creator>Agam</dc:creator>
  <cp:lastModifiedBy>Microsoft Office User</cp:lastModifiedBy>
  <cp:revision>731</cp:revision>
  <dcterms:created xsi:type="dcterms:W3CDTF">1995-06-02T22:16:36Z</dcterms:created>
  <dcterms:modified xsi:type="dcterms:W3CDTF">2020-10-06T08:03:24Z</dcterms:modified>
</cp:coreProperties>
</file>